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60" r:id="rId3"/>
    <p:sldId id="299" r:id="rId4"/>
    <p:sldId id="300" r:id="rId5"/>
    <p:sldId id="259" r:id="rId6"/>
    <p:sldId id="264" r:id="rId7"/>
    <p:sldId id="298" r:id="rId8"/>
    <p:sldId id="312" r:id="rId9"/>
    <p:sldId id="291" r:id="rId10"/>
    <p:sldId id="279" r:id="rId11"/>
    <p:sldId id="270" r:id="rId12"/>
    <p:sldId id="313" r:id="rId13"/>
    <p:sldId id="290" r:id="rId14"/>
    <p:sldId id="278" r:id="rId15"/>
    <p:sldId id="276" r:id="rId16"/>
    <p:sldId id="292" r:id="rId17"/>
    <p:sldId id="284" r:id="rId18"/>
    <p:sldId id="274" r:id="rId19"/>
    <p:sldId id="295" r:id="rId20"/>
    <p:sldId id="294" r:id="rId21"/>
    <p:sldId id="277" r:id="rId22"/>
    <p:sldId id="283" r:id="rId23"/>
    <p:sldId id="296" r:id="rId24"/>
    <p:sldId id="289" r:id="rId25"/>
    <p:sldId id="297" r:id="rId26"/>
    <p:sldId id="302" r:id="rId27"/>
    <p:sldId id="303" r:id="rId28"/>
    <p:sldId id="293" r:id="rId29"/>
    <p:sldId id="269" r:id="rId30"/>
    <p:sldId id="280" r:id="rId31"/>
    <p:sldId id="265" r:id="rId32"/>
    <p:sldId id="272" r:id="rId33"/>
    <p:sldId id="262" r:id="rId34"/>
    <p:sldId id="271" r:id="rId35"/>
    <p:sldId id="266" r:id="rId36"/>
    <p:sldId id="267" r:id="rId37"/>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e Chang" initials="DC" lastIdx="1" clrIdx="0">
    <p:extLst>
      <p:ext uri="{19B8F6BF-5375-455C-9EA6-DF929625EA0E}">
        <p15:presenceInfo xmlns:p15="http://schemas.microsoft.com/office/powerpoint/2012/main" userId="S::dorie.chang@torontosom.ca::fac64777-d725-47c3-af25-61ad4c84c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7" autoAdjust="0"/>
    <p:restoredTop sz="90832" autoAdjust="0"/>
  </p:normalViewPr>
  <p:slideViewPr>
    <p:cSldViewPr>
      <p:cViewPr varScale="1">
        <p:scale>
          <a:sx n="72" d="100"/>
          <a:sy n="72" d="100"/>
        </p:scale>
        <p:origin x="1372" y="52"/>
      </p:cViewPr>
      <p:guideLst>
        <p:guide orient="horz" pos="1800"/>
        <p:guide pos="2880"/>
      </p:guideLst>
    </p:cSldViewPr>
  </p:slideViewPr>
  <p:outlineViewPr>
    <p:cViewPr>
      <p:scale>
        <a:sx n="33" d="100"/>
        <a:sy n="33" d="100"/>
      </p:scale>
      <p:origin x="0" y="181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9T11:52:06.037" idx="1">
    <p:pos x="10" y="1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50A3C-D441-423B-B18D-33C1080EA8F8}" type="datetimeFigureOut">
              <a:rPr lang="zh-TW" altLang="en-US" smtClean="0"/>
              <a:pPr/>
              <a:t>2019/12/11</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ECA1A-220B-4CA7-BD33-00674D2C1286}" type="slidenum">
              <a:rPr lang="zh-TW" altLang="en-US" smtClean="0"/>
              <a:pPr/>
              <a:t>‹#›</a:t>
            </a:fld>
            <a:endParaRPr lang="zh-TW" altLang="en-US"/>
          </a:p>
        </p:txBody>
      </p:sp>
    </p:spTree>
    <p:extLst>
      <p:ext uri="{BB962C8B-B14F-4D97-AF65-F5344CB8AC3E}">
        <p14:creationId xmlns:p14="http://schemas.microsoft.com/office/powerpoint/2010/main" val="91391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ada.ca/en/immigration-refugees-citizenship/services/study-canada/study-permit/prepare/designated-learning-institutions-list.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E4984-8671-4EB7-AAD8-60A54F3A940D}" type="slidenum">
              <a:rPr lang="en-US" smtClean="0"/>
              <a:pPr/>
              <a:t>1</a:t>
            </a:fld>
            <a:endParaRPr lang="en-US" dirty="0"/>
          </a:p>
        </p:txBody>
      </p:sp>
    </p:spTree>
    <p:extLst>
      <p:ext uri="{BB962C8B-B14F-4D97-AF65-F5344CB8AC3E}">
        <p14:creationId xmlns:p14="http://schemas.microsoft.com/office/powerpoint/2010/main" val="255635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20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21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22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23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Toronto</a:t>
            </a:r>
            <a:r>
              <a:rPr lang="en-US" baseline="0" dirty="0"/>
              <a:t> School of Management is a part of Global University Systems (GUS), a network of higher-education institutions committed to providing accessible and relevant qualifications. </a:t>
            </a:r>
          </a:p>
          <a:p>
            <a:endParaRPr lang="en-US" dirty="0"/>
          </a:p>
        </p:txBody>
      </p:sp>
      <p:sp>
        <p:nvSpPr>
          <p:cNvPr id="4" name="Slide Number Placeholder 3"/>
          <p:cNvSpPr>
            <a:spLocks noGrp="1"/>
          </p:cNvSpPr>
          <p:nvPr>
            <p:ph type="sldNum" sz="quarter" idx="10"/>
          </p:nvPr>
        </p:nvSpPr>
        <p:spPr/>
        <p:txBody>
          <a:bodyPr/>
          <a:lstStyle/>
          <a:p>
            <a:fld id="{875E4984-8671-4EB7-AAD8-60A54F3A940D}" type="slidenum">
              <a:rPr lang="en-US" smtClean="0"/>
              <a:t>30</a:t>
            </a:fld>
            <a:endParaRPr lang="en-US" dirty="0"/>
          </a:p>
        </p:txBody>
      </p:sp>
    </p:spTree>
    <p:extLst>
      <p:ext uri="{BB962C8B-B14F-4D97-AF65-F5344CB8AC3E}">
        <p14:creationId xmlns:p14="http://schemas.microsoft.com/office/powerpoint/2010/main" val="151721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32</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34</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4984-8671-4EB7-AAD8-60A54F3A940D}" type="slidenum">
              <a:rPr lang="en-US" smtClean="0"/>
              <a:pPr/>
              <a:t>35</a:t>
            </a:fld>
            <a:endParaRPr lang="en-US" dirty="0"/>
          </a:p>
        </p:txBody>
      </p:sp>
    </p:spTree>
    <p:extLst>
      <p:ext uri="{BB962C8B-B14F-4D97-AF65-F5344CB8AC3E}">
        <p14:creationId xmlns:p14="http://schemas.microsoft.com/office/powerpoint/2010/main" val="345168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ECA1A-220B-4CA7-BD33-00674D2C1286}" type="slidenum">
              <a:rPr lang="zh-TW" altLang="en-US" smtClean="0"/>
              <a:pPr/>
              <a:t>3</a:t>
            </a:fld>
            <a:endParaRPr lang="zh-TW" altLang="en-US"/>
          </a:p>
        </p:txBody>
      </p:sp>
    </p:spTree>
    <p:extLst>
      <p:ext uri="{BB962C8B-B14F-4D97-AF65-F5344CB8AC3E}">
        <p14:creationId xmlns:p14="http://schemas.microsoft.com/office/powerpoint/2010/main" val="31093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fontScale="85000" lnSpcReduction="20000"/>
          </a:bodyPr>
          <a:lstStyle/>
          <a:p>
            <a:pPr marL="284436" indent="-284436">
              <a:spcAft>
                <a:spcPts val="597"/>
              </a:spcAft>
              <a:buClr>
                <a:srgbClr val="C00000"/>
              </a:buClr>
              <a:buFont typeface="Arial" panose="020B0604020202020204" pitchFamily="34" charset="0"/>
              <a:buChar char="•"/>
            </a:pPr>
            <a:r>
              <a:rPr lang="en-US" b="1" dirty="0">
                <a:solidFill>
                  <a:schemeClr val="bg1"/>
                </a:solidFill>
              </a:rPr>
              <a:t>Faculty</a:t>
            </a:r>
            <a:r>
              <a:rPr lang="en-US" dirty="0"/>
              <a:t>: Our experienced faculty have industry knowledge to share with their students, offering their full support and checking your progress frequently.</a:t>
            </a:r>
          </a:p>
          <a:p>
            <a:pPr marL="284436" indent="-284436" defTabSz="910194">
              <a:spcAft>
                <a:spcPts val="597"/>
              </a:spcAft>
              <a:buClr>
                <a:srgbClr val="C00000"/>
              </a:buClr>
              <a:buFont typeface="Arial" panose="020B0604020202020204" pitchFamily="34" charset="0"/>
              <a:buChar char="•"/>
              <a:defRPr/>
            </a:pPr>
            <a:r>
              <a:rPr lang="en-US" b="1" dirty="0"/>
              <a:t>Co-Op Programs: </a:t>
            </a:r>
            <a:r>
              <a:rPr lang="en-US" dirty="0"/>
              <a:t>Four of our diplomas include on-the-job training, integrating your classroom studies with supervised practical work experience directly related to your academic and career goals.</a:t>
            </a:r>
          </a:p>
          <a:p>
            <a:pPr marL="284436" indent="-284436" defTabSz="910194">
              <a:spcAft>
                <a:spcPts val="597"/>
              </a:spcAft>
              <a:buClr>
                <a:srgbClr val="C00000"/>
              </a:buClr>
              <a:buFont typeface="Arial" panose="020B0604020202020204" pitchFamily="34" charset="0"/>
              <a:buChar char="•"/>
              <a:defRPr/>
            </a:pPr>
            <a:r>
              <a:rPr lang="en-US" b="1" dirty="0"/>
              <a:t>Convenient Downtown Toronto: </a:t>
            </a:r>
            <a:r>
              <a:rPr lang="en-US" dirty="0"/>
              <a:t>The school is conveniently located on a main subway line, close to a blend of business, residential, and retail spaces - ensuring that everything you need is close by.</a:t>
            </a:r>
          </a:p>
          <a:p>
            <a:pPr marL="284436" indent="-284436" defTabSz="910194">
              <a:spcAft>
                <a:spcPts val="597"/>
              </a:spcAft>
              <a:buClr>
                <a:srgbClr val="C00000"/>
              </a:buClr>
              <a:buFont typeface="Arial" panose="020B0604020202020204" pitchFamily="34" charset="0"/>
              <a:buChar char="•"/>
              <a:defRPr/>
            </a:pPr>
            <a:r>
              <a:rPr lang="en-US" b="1" dirty="0"/>
              <a:t>Focus On Experience: </a:t>
            </a:r>
            <a:r>
              <a:rPr lang="en-US" dirty="0"/>
              <a:t>We are constantly checking your performance and satisfaction to ensure that your program meets your academic and personal development needs, as well as remains relevant to the demands of the business world.</a:t>
            </a:r>
          </a:p>
          <a:p>
            <a:pPr marL="284436" indent="-284436" defTabSz="910194">
              <a:spcAft>
                <a:spcPts val="597"/>
              </a:spcAft>
              <a:buClr>
                <a:srgbClr val="C00000"/>
              </a:buClr>
              <a:buFont typeface="Arial" panose="020B0604020202020204" pitchFamily="34" charset="0"/>
              <a:buChar char="•"/>
              <a:defRPr/>
            </a:pPr>
            <a:r>
              <a:rPr lang="en-US" b="1" dirty="0"/>
              <a:t>State Of The Art Facilities: </a:t>
            </a:r>
            <a:r>
              <a:rPr lang="en-US" dirty="0"/>
              <a:t>Our spacious, air conditioned classrooms are furnished with state of the art multimedia, internet connections, and audio equipment providing an optimum learning environment. You’ll be able to use our computers and free </a:t>
            </a:r>
            <a:r>
              <a:rPr lang="en-US" dirty="0" err="1"/>
              <a:t>WiFi</a:t>
            </a:r>
            <a:r>
              <a:rPr lang="en-US" dirty="0"/>
              <a:t> to complete assignments for your classes and communicate with your friends and family.</a:t>
            </a:r>
          </a:p>
          <a:p>
            <a:pPr marL="284436" indent="-284436" defTabSz="910194">
              <a:spcAft>
                <a:spcPts val="597"/>
              </a:spcAft>
              <a:buClr>
                <a:srgbClr val="C00000"/>
              </a:buClr>
              <a:buFont typeface="Arial" panose="020B0604020202020204" pitchFamily="34" charset="0"/>
              <a:buChar char="•"/>
              <a:defRPr/>
            </a:pPr>
            <a:r>
              <a:rPr lang="en-US" b="1" dirty="0"/>
              <a:t>English Pathways: </a:t>
            </a:r>
            <a:r>
              <a:rPr lang="en-US" dirty="0"/>
              <a:t>We have established important partnerships with many local language schools. Students who have completed specific courses with our own language school – The Language Gallery or one of our partners will fulfill our English language proficiency admission requirements.</a:t>
            </a:r>
            <a:endParaRPr lang="en-CA" dirty="0">
              <a:ea typeface="Calibri" panose="020F0502020204030204" pitchFamily="34" charset="0"/>
            </a:endParaRPr>
          </a:p>
          <a:p>
            <a:pPr marL="284436" indent="-284436">
              <a:spcAft>
                <a:spcPts val="597"/>
              </a:spcAft>
              <a:buClr>
                <a:srgbClr val="C00000"/>
              </a:buClr>
              <a:buFont typeface="Arial" panose="020B0604020202020204" pitchFamily="34" charset="0"/>
              <a:buChar char="•"/>
            </a:pPr>
            <a:r>
              <a:rPr lang="en-CA" dirty="0">
                <a:ea typeface="Calibri" panose="020F0502020204030204" pitchFamily="34" charset="0"/>
              </a:rPr>
              <a:t>Toronto School of </a:t>
            </a:r>
            <a:r>
              <a:rPr lang="en-CA" b="0" dirty="0">
                <a:ea typeface="Calibri" panose="020F0502020204030204" pitchFamily="34" charset="0"/>
              </a:rPr>
              <a:t>Management is an innovative</a:t>
            </a:r>
            <a:r>
              <a:rPr lang="en-CA" b="0" dirty="0">
                <a:effectLst>
                  <a:outerShdw blurRad="38100" dist="38100" dir="2700000" algn="tl">
                    <a:srgbClr val="000000">
                      <a:alpha val="43137"/>
                    </a:srgbClr>
                  </a:outerShdw>
                </a:effectLst>
                <a:ea typeface="Calibri" panose="020F0502020204030204" pitchFamily="34" charset="0"/>
              </a:rPr>
              <a:t> </a:t>
            </a:r>
            <a:r>
              <a:rPr lang="en-CA" b="0" dirty="0">
                <a:ea typeface="Calibri" panose="020F0502020204030204" pitchFamily="34" charset="0"/>
              </a:rPr>
              <a:t>private postsecondary institution. It offers a broad range of career-focused programs in business administration, hospitality and tourism, big</a:t>
            </a:r>
            <a:r>
              <a:rPr lang="en-CA" b="0" baseline="0" dirty="0">
                <a:ea typeface="Calibri" panose="020F0502020204030204" pitchFamily="34" charset="0"/>
              </a:rPr>
              <a:t> data </a:t>
            </a:r>
            <a:r>
              <a:rPr lang="en-CA" b="0" dirty="0">
                <a:ea typeface="Calibri" panose="020F0502020204030204" pitchFamily="34" charset="0"/>
              </a:rPr>
              <a:t>and accounting.</a:t>
            </a:r>
          </a:p>
          <a:p>
            <a:pPr marL="284436" indent="-284436">
              <a:spcAft>
                <a:spcPts val="597"/>
              </a:spcAft>
              <a:buClr>
                <a:srgbClr val="C00000"/>
              </a:buClr>
              <a:buFont typeface="Arial" panose="020B0604020202020204" pitchFamily="34" charset="0"/>
              <a:buChar char="•"/>
            </a:pPr>
            <a:r>
              <a:rPr lang="en-CA" b="0" dirty="0">
                <a:ea typeface="Calibri" panose="020F0502020204030204" pitchFamily="34" charset="0"/>
              </a:rPr>
              <a:t>We are a designated learning institution, which </a:t>
            </a:r>
            <a:r>
              <a:rPr lang="en-US" b="0" dirty="0">
                <a:ea typeface="Calibri" panose="020F0502020204030204" pitchFamily="34" charset="0"/>
              </a:rPr>
              <a:t>is a school approved by a provincial or territorial government to host international students. You can check this here: </a:t>
            </a:r>
            <a:r>
              <a:rPr lang="en-US" b="0" dirty="0">
                <a:solidFill>
                  <a:srgbClr val="0070C0"/>
                </a:solidFill>
                <a:ea typeface="Calibri" panose="020F0502020204030204" pitchFamily="34" charset="0"/>
                <a:hlinkClick r:id="rId3"/>
              </a:rPr>
              <a:t>https://www.canada.ca/en/immigration-refugees-citizenship/services/study-canada/study-permit/prepare/designated-learning-institutions-list.html</a:t>
            </a:r>
            <a:endParaRPr lang="en-CA" b="0" dirty="0">
              <a:ea typeface="Calibri" panose="020F0502020204030204" pitchFamily="34" charset="0"/>
            </a:endParaRPr>
          </a:p>
          <a:p>
            <a:pPr marL="284436" indent="-284436">
              <a:buClr>
                <a:srgbClr val="C00000"/>
              </a:buClr>
              <a:buFont typeface="Arial" panose="020B0604020202020204" pitchFamily="34" charset="0"/>
              <a:buChar char="•"/>
            </a:pPr>
            <a:r>
              <a:rPr lang="en-CA" b="0" dirty="0">
                <a:ea typeface="Calibri" panose="020F0502020204030204" pitchFamily="34" charset="0"/>
              </a:rPr>
              <a:t>Our DLI number is : </a:t>
            </a:r>
            <a:r>
              <a:rPr lang="en-US" b="0" dirty="0">
                <a:solidFill>
                  <a:schemeClr val="accent1"/>
                </a:solidFill>
              </a:rPr>
              <a:t>O131394510557</a:t>
            </a:r>
          </a:p>
          <a:p>
            <a:pPr fontAlgn="base"/>
            <a:endParaRPr lang="en-US" dirty="0"/>
          </a:p>
        </p:txBody>
      </p:sp>
      <p:sp>
        <p:nvSpPr>
          <p:cNvPr id="4" name="Slide Number Placeholder 3"/>
          <p:cNvSpPr>
            <a:spLocks noGrp="1"/>
          </p:cNvSpPr>
          <p:nvPr>
            <p:ph type="sldNum" sz="quarter" idx="10"/>
          </p:nvPr>
        </p:nvSpPr>
        <p:spPr/>
        <p:txBody>
          <a:bodyPr/>
          <a:lstStyle/>
          <a:p>
            <a:fld id="{875E4984-8671-4EB7-AAD8-60A54F3A940D}" type="slidenum">
              <a:rPr lang="en-US" smtClean="0"/>
              <a:pPr/>
              <a:t>6</a:t>
            </a:fld>
            <a:endParaRPr lang="en-US" dirty="0"/>
          </a:p>
        </p:txBody>
      </p:sp>
    </p:spTree>
    <p:extLst>
      <p:ext uri="{BB962C8B-B14F-4D97-AF65-F5344CB8AC3E}">
        <p14:creationId xmlns:p14="http://schemas.microsoft.com/office/powerpoint/2010/main" val="203262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14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15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16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17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18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14ECA1A-220B-4CA7-BD33-00674D2C1286}" type="slidenum">
              <a:rPr lang="zh-TW" altLang="en-US" smtClean="0"/>
              <a:pPr/>
              <a:t>19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332936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397085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171512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62426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253399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202491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56901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142427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104143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420017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1ECDD026-CB86-4B0A-8069-DA1985ED34C3}" type="datetimeFigureOut">
              <a:rPr lang="zh-TW" altLang="en-US" smtClean="0"/>
              <a:pPr/>
              <a:t>2019/12/11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185736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ECDD026-CB86-4B0A-8069-DA1985ED34C3}" type="datetimeFigureOut">
              <a:rPr lang="zh-TW" altLang="en-US" smtClean="0"/>
              <a:pPr/>
              <a:t>2019/12/11</a:t>
            </a:fld>
            <a:endParaRPr lang="zh-TW" alt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6692043-E1B8-46F4-858E-3BC2BB928D60}" type="slidenum">
              <a:rPr lang="zh-TW" altLang="en-US" smtClean="0"/>
              <a:pPr/>
              <a:t>‹#›</a:t>
            </a:fld>
            <a:endParaRPr lang="zh-TW" altLang="en-US"/>
          </a:p>
        </p:txBody>
      </p:sp>
    </p:spTree>
    <p:extLst>
      <p:ext uri="{BB962C8B-B14F-4D97-AF65-F5344CB8AC3E}">
        <p14:creationId xmlns:p14="http://schemas.microsoft.com/office/powerpoint/2010/main" val="134270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file:///\\localhost\Users\Dorie\Desktop\TSoM%20intro\Macintosh%20HD:Users:Dorie:Documents:Microsoft%20User%20Data:Office%202011%20AutoRecovery:Workbook1%20(version%201).xlsb!Sheet3!R1C1:R14C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xFFgl5t6cVE"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hyperlink" Target="https://www.youtube.com/watch?v=AJk7pbS0mh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youtube.com/watch?v=90JzBmZtj-A&amp;list=PLliV0KL1x6sTlV1dWm_YNtay5pJiTDZB2&amp;index=17&amp;t=0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cademy.exceedlms.com/student/catalog/list?category_ids=53-google-ads" TargetMode="External"/><Relationship Id="rId5" Type="http://schemas.openxmlformats.org/officeDocument/2006/relationships/hyperlink" Target="https://www.facebook.com/business/learn/certification" TargetMode="External"/><Relationship Id="rId4" Type="http://schemas.openxmlformats.org/officeDocument/2006/relationships/hyperlink" Target="https://academy.exceedlms.com/student/catalog/list?category_ids=540-google-analytic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youtube.com/watch?v=a2cg56yoT5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youtube.com/watch?v=tLRmxvvMp5c" TargetMode="Externa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nteractive.torontosom.ca/courses/11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TCVMhv8VbRo" TargetMode="External"/><Relationship Id="rId3" Type="http://schemas.openxmlformats.org/officeDocument/2006/relationships/image" Target="../media/image40.png"/><Relationship Id="rId7"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www.youtube.com/watch?v=Oet9Nzw-XCY" TargetMode="External"/><Relationship Id="rId5" Type="http://schemas.openxmlformats.org/officeDocument/2006/relationships/hyperlink" Target="https://www.youtube.com/watch?v=sylWGSXtB-A" TargetMode="External"/><Relationship Id="rId4" Type="http://schemas.openxmlformats.org/officeDocument/2006/relationships/hyperlink" Target="https://www.youtube.com/watch?v=s6NNOr19_iI" TargetMode="External"/><Relationship Id="rId9" Type="http://schemas.openxmlformats.org/officeDocument/2006/relationships/image" Target="../media/image42.jpe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ww.linkedin.com/school/toronto-school-of-management/" TargetMode="External"/><Relationship Id="rId3" Type="http://schemas.openxmlformats.org/officeDocument/2006/relationships/image" Target="../media/image3.jpeg"/><Relationship Id="rId7" Type="http://schemas.openxmlformats.org/officeDocument/2006/relationships/image" Target="../media/image56.png"/><Relationship Id="rId12" Type="http://schemas.openxmlformats.org/officeDocument/2006/relationships/hyperlink" Target="https://www.youtube.com/c/TorontoSchoolofManagement" TargetMode="External"/><Relationship Id="rId2" Type="http://schemas.openxmlformats.org/officeDocument/2006/relationships/notesSlide" Target="../notesSlides/notesSlide17.xml"/><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hyperlink" Target="https://www.instagram.com/torontoschoolofmanagement/" TargetMode="External"/><Relationship Id="rId5" Type="http://schemas.openxmlformats.org/officeDocument/2006/relationships/image" Target="../media/image54.png"/><Relationship Id="rId15" Type="http://schemas.openxmlformats.org/officeDocument/2006/relationships/image" Target="../media/image58.png"/><Relationship Id="rId10" Type="http://schemas.openxmlformats.org/officeDocument/2006/relationships/hyperlink" Target="https://twitter.com/TorontoSoM" TargetMode="External"/><Relationship Id="rId4" Type="http://schemas.openxmlformats.org/officeDocument/2006/relationships/image" Target="../media/image53.png"/><Relationship Id="rId9" Type="http://schemas.openxmlformats.org/officeDocument/2006/relationships/hyperlink" Target="https://www.facebook.com/TorontoSchoolOfManagement" TargetMode="External"/><Relationship Id="rId14" Type="http://schemas.openxmlformats.org/officeDocument/2006/relationships/hyperlink" Target="https://www.flickr.com/photos/TorontoS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ic.gc.ca/english/study/study-institutions-list.asp" TargetMode="External"/><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4629"/>
            <a:ext cx="9144000" cy="6773334"/>
          </a:xfrm>
          <a:prstGeom prst="rect">
            <a:avLst/>
          </a:prstGeom>
        </p:spPr>
      </p:pic>
      <p:sp>
        <p:nvSpPr>
          <p:cNvPr id="3" name="Rectangle 2"/>
          <p:cNvSpPr/>
          <p:nvPr/>
        </p:nvSpPr>
        <p:spPr>
          <a:xfrm>
            <a:off x="-190024" y="3619500"/>
            <a:ext cx="9524050" cy="1168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037272" y="3648082"/>
            <a:ext cx="7055168" cy="1169551"/>
          </a:xfrm>
          <a:prstGeom prst="rect">
            <a:avLst/>
          </a:prstGeom>
          <a:noFill/>
        </p:spPr>
        <p:txBody>
          <a:bodyPr wrap="square" rtlCol="0">
            <a:spAutoFit/>
          </a:bodyPr>
          <a:lstStyle/>
          <a:p>
            <a:pPr algn="ctr">
              <a:lnSpc>
                <a:spcPct val="150000"/>
              </a:lnSpc>
            </a:pPr>
            <a:r>
              <a:rPr lang="en-CA" sz="2400" dirty="0">
                <a:latin typeface="Verdana" panose="020B0604030504040204" pitchFamily="34" charset="0"/>
                <a:ea typeface="Verdana" panose="020B0604030504040204" pitchFamily="34" charset="0"/>
                <a:cs typeface="Verdana" panose="020B0604030504040204" pitchFamily="34" charset="0"/>
              </a:rPr>
              <a:t>Welcome to </a:t>
            </a:r>
          </a:p>
          <a:p>
            <a:pPr algn="ctr">
              <a:lnSpc>
                <a:spcPct val="150000"/>
              </a:lnSpc>
            </a:pPr>
            <a:r>
              <a:rPr lang="en-CA" sz="2400" b="1" dirty="0">
                <a:latin typeface="Verdana" panose="020B0604030504040204" pitchFamily="34" charset="0"/>
                <a:ea typeface="Verdana" panose="020B0604030504040204" pitchFamily="34" charset="0"/>
                <a:cs typeface="Verdana" panose="020B0604030504040204" pitchFamily="34" charset="0"/>
              </a:rPr>
              <a:t>Toronto School of Management (TSoM)</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759" t="29640" r="13834" b="29519"/>
          <a:stretch/>
        </p:blipFill>
        <p:spPr>
          <a:xfrm>
            <a:off x="2714271" y="1099592"/>
            <a:ext cx="3715475" cy="1089949"/>
          </a:xfrm>
          <a:prstGeom prst="rect">
            <a:avLst/>
          </a:prstGeom>
        </p:spPr>
      </p:pic>
      <p:cxnSp>
        <p:nvCxnSpPr>
          <p:cNvPr id="9" name="Straight Connector 8"/>
          <p:cNvCxnSpPr/>
          <p:nvPr/>
        </p:nvCxnSpPr>
        <p:spPr>
          <a:xfrm>
            <a:off x="0" y="47879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703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61295-B93D-6A44-8915-7469CBC724ED}"/>
              </a:ext>
            </a:extLst>
          </p:cNvPr>
          <p:cNvPicPr>
            <a:picLocks noChangeAspect="1"/>
          </p:cNvPicPr>
          <p:nvPr/>
        </p:nvPicPr>
        <p:blipFill rotWithShape="1">
          <a:blip r:embed="rId2"/>
          <a:srcRect b="21116"/>
          <a:stretch/>
        </p:blipFill>
        <p:spPr>
          <a:xfrm>
            <a:off x="179512" y="121196"/>
            <a:ext cx="1689875" cy="504056"/>
          </a:xfrm>
          <a:prstGeom prst="rect">
            <a:avLst/>
          </a:prstGeom>
        </p:spPr>
      </p:pic>
      <p:grpSp>
        <p:nvGrpSpPr>
          <p:cNvPr id="15" name="Group 14">
            <a:extLst>
              <a:ext uri="{FF2B5EF4-FFF2-40B4-BE49-F238E27FC236}">
                <a16:creationId xmlns:a16="http://schemas.microsoft.com/office/drawing/2014/main" id="{6F9CB816-DD32-2C47-90C3-1474F735F1C3}"/>
              </a:ext>
            </a:extLst>
          </p:cNvPr>
          <p:cNvGrpSpPr/>
          <p:nvPr/>
        </p:nvGrpSpPr>
        <p:grpSpPr>
          <a:xfrm rot="10800000">
            <a:off x="0" y="5644375"/>
            <a:ext cx="9150824" cy="90985"/>
            <a:chOff x="0" y="1117988"/>
            <a:chExt cx="12201098" cy="109182"/>
          </a:xfrm>
        </p:grpSpPr>
        <p:sp>
          <p:nvSpPr>
            <p:cNvPr id="16"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34BEA2C3-6A19-574B-94A9-08F84DF78E63}"/>
              </a:ext>
            </a:extLst>
          </p:cNvPr>
          <p:cNvSpPr/>
          <p:nvPr/>
        </p:nvSpPr>
        <p:spPr>
          <a:xfrm>
            <a:off x="2051720" y="193204"/>
            <a:ext cx="5902026" cy="502908"/>
          </a:xfrm>
          <a:prstGeom prst="rect">
            <a:avLst/>
          </a:prstGeom>
        </p:spPr>
        <p:txBody>
          <a:bodyPr wrap="none" lIns="71323" tIns="35662" rIns="71323" bIns="35662">
            <a:spAutoFit/>
          </a:bodyPr>
          <a:lstStyle/>
          <a:p>
            <a:r>
              <a:rPr lang="zh-TW" altLang="en-US" sz="2800" b="1" dirty="0"/>
              <a:t>多倫多商學院與安省公立學院的比較</a:t>
            </a:r>
            <a:endParaRPr lang="en-US" sz="2800" b="1" dirty="0"/>
          </a:p>
        </p:txBody>
      </p:sp>
      <p:sp>
        <p:nvSpPr>
          <p:cNvPr id="5" name="TextBox 4">
            <a:extLst>
              <a:ext uri="{FF2B5EF4-FFF2-40B4-BE49-F238E27FC236}">
                <a16:creationId xmlns:a16="http://schemas.microsoft.com/office/drawing/2014/main" id="{54DBA521-4478-104B-BB5D-DE0614C969BD}"/>
              </a:ext>
            </a:extLst>
          </p:cNvPr>
          <p:cNvSpPr txBox="1"/>
          <p:nvPr/>
        </p:nvSpPr>
        <p:spPr>
          <a:xfrm>
            <a:off x="392372" y="1705833"/>
            <a:ext cx="1067369" cy="318242"/>
          </a:xfrm>
          <a:prstGeom prst="rect">
            <a:avLst/>
          </a:prstGeom>
          <a:noFill/>
        </p:spPr>
        <p:txBody>
          <a:bodyPr wrap="none" lIns="71323" tIns="35662" rIns="71323" bIns="35662" rtlCol="0">
            <a:spAutoFit/>
          </a:bodyPr>
          <a:lstStyle/>
          <a:p>
            <a:r>
              <a:rPr lang="zh-TW" altLang="en-US" sz="1600" b="1" dirty="0"/>
              <a:t>專科文憑</a:t>
            </a:r>
            <a:r>
              <a:rPr lang="en-US" sz="1600" b="1" dirty="0"/>
              <a:t>?</a:t>
            </a:r>
          </a:p>
        </p:txBody>
      </p:sp>
      <p:sp>
        <p:nvSpPr>
          <p:cNvPr id="6" name="TextBox 5">
            <a:extLst>
              <a:ext uri="{FF2B5EF4-FFF2-40B4-BE49-F238E27FC236}">
                <a16:creationId xmlns:a16="http://schemas.microsoft.com/office/drawing/2014/main" id="{C519541B-40C6-8E43-9665-C47AF8227A6F}"/>
              </a:ext>
            </a:extLst>
          </p:cNvPr>
          <p:cNvSpPr txBox="1"/>
          <p:nvPr/>
        </p:nvSpPr>
        <p:spPr>
          <a:xfrm>
            <a:off x="3114127" y="1716023"/>
            <a:ext cx="464640" cy="318242"/>
          </a:xfrm>
          <a:prstGeom prst="rect">
            <a:avLst/>
          </a:prstGeom>
          <a:noFill/>
        </p:spPr>
        <p:txBody>
          <a:bodyPr wrap="none" lIns="71323" tIns="35662" rIns="71323" bIns="35662" rtlCol="0">
            <a:spAutoFit/>
          </a:bodyPr>
          <a:lstStyle/>
          <a:p>
            <a:r>
              <a:rPr lang="en-US" sz="1600" b="1" dirty="0">
                <a:solidFill>
                  <a:srgbClr val="C00000"/>
                </a:solidFill>
              </a:rPr>
              <a:t>YES</a:t>
            </a:r>
          </a:p>
        </p:txBody>
      </p:sp>
      <p:sp>
        <p:nvSpPr>
          <p:cNvPr id="18" name="TextBox 17">
            <a:extLst>
              <a:ext uri="{FF2B5EF4-FFF2-40B4-BE49-F238E27FC236}">
                <a16:creationId xmlns:a16="http://schemas.microsoft.com/office/drawing/2014/main" id="{AD6F6A4B-2D3E-EF42-A4AC-80E9F72A32F7}"/>
              </a:ext>
            </a:extLst>
          </p:cNvPr>
          <p:cNvSpPr txBox="1"/>
          <p:nvPr/>
        </p:nvSpPr>
        <p:spPr>
          <a:xfrm>
            <a:off x="6705515" y="1728268"/>
            <a:ext cx="438992" cy="318242"/>
          </a:xfrm>
          <a:prstGeom prst="rect">
            <a:avLst/>
          </a:prstGeom>
          <a:noFill/>
        </p:spPr>
        <p:txBody>
          <a:bodyPr wrap="none" lIns="71323" tIns="35662" rIns="71323" bIns="35662" rtlCol="0">
            <a:spAutoFit/>
          </a:bodyPr>
          <a:lstStyle/>
          <a:p>
            <a:r>
              <a:rPr lang="en-US" sz="1600" dirty="0"/>
              <a:t>YES</a:t>
            </a:r>
          </a:p>
        </p:txBody>
      </p:sp>
      <p:sp>
        <p:nvSpPr>
          <p:cNvPr id="7" name="TextBox 6">
            <a:extLst>
              <a:ext uri="{FF2B5EF4-FFF2-40B4-BE49-F238E27FC236}">
                <a16:creationId xmlns:a16="http://schemas.microsoft.com/office/drawing/2014/main" id="{DE454306-4FD4-5046-9D14-B428AE36B825}"/>
              </a:ext>
            </a:extLst>
          </p:cNvPr>
          <p:cNvSpPr txBox="1"/>
          <p:nvPr/>
        </p:nvSpPr>
        <p:spPr>
          <a:xfrm>
            <a:off x="395536" y="2209428"/>
            <a:ext cx="977601" cy="564463"/>
          </a:xfrm>
          <a:prstGeom prst="rect">
            <a:avLst/>
          </a:prstGeom>
          <a:noFill/>
        </p:spPr>
        <p:txBody>
          <a:bodyPr wrap="none" lIns="71323" tIns="35662" rIns="71323" bIns="35662" rtlCol="0">
            <a:spAutoFit/>
          </a:bodyPr>
          <a:lstStyle/>
          <a:p>
            <a:pPr algn="ctr"/>
            <a:r>
              <a:rPr lang="zh-TW" altLang="en-US" sz="1600" b="1" dirty="0"/>
              <a:t>取得文憑</a:t>
            </a:r>
            <a:br>
              <a:rPr lang="en-US" altLang="zh-TW" sz="1600" b="1" dirty="0"/>
            </a:br>
            <a:r>
              <a:rPr lang="zh-TW" altLang="en-US" sz="1600" b="1" dirty="0"/>
              <a:t>的時間</a:t>
            </a:r>
            <a:endParaRPr lang="en-US" sz="1600" b="1" dirty="0"/>
          </a:p>
        </p:txBody>
      </p:sp>
      <p:sp>
        <p:nvSpPr>
          <p:cNvPr id="8" name="TextBox 7">
            <a:extLst>
              <a:ext uri="{FF2B5EF4-FFF2-40B4-BE49-F238E27FC236}">
                <a16:creationId xmlns:a16="http://schemas.microsoft.com/office/drawing/2014/main" id="{C8A19871-F0F5-E742-AF38-B5C76380081B}"/>
              </a:ext>
            </a:extLst>
          </p:cNvPr>
          <p:cNvSpPr txBox="1"/>
          <p:nvPr/>
        </p:nvSpPr>
        <p:spPr>
          <a:xfrm>
            <a:off x="2681465" y="2187386"/>
            <a:ext cx="1360374" cy="579852"/>
          </a:xfrm>
          <a:prstGeom prst="rect">
            <a:avLst/>
          </a:prstGeom>
          <a:noFill/>
        </p:spPr>
        <p:txBody>
          <a:bodyPr wrap="none" lIns="71323" tIns="35662" rIns="71323" bIns="35662" rtlCol="0">
            <a:spAutoFit/>
          </a:bodyPr>
          <a:lstStyle/>
          <a:p>
            <a:pPr algn="ctr"/>
            <a:r>
              <a:rPr lang="en-US" sz="1100" b="1" dirty="0">
                <a:solidFill>
                  <a:srgbClr val="C00000"/>
                </a:solidFill>
              </a:rPr>
              <a:t>31 weeks (8 months)</a:t>
            </a:r>
          </a:p>
          <a:p>
            <a:pPr algn="ctr"/>
            <a:r>
              <a:rPr lang="en-US" sz="1100" b="1" dirty="0">
                <a:solidFill>
                  <a:srgbClr val="C00000"/>
                </a:solidFill>
              </a:rPr>
              <a:t>66 weeks (1 year)</a:t>
            </a:r>
          </a:p>
          <a:p>
            <a:pPr algn="ctr"/>
            <a:r>
              <a:rPr lang="en-US" sz="1100" b="1" dirty="0">
                <a:solidFill>
                  <a:srgbClr val="C00000"/>
                </a:solidFill>
              </a:rPr>
              <a:t>109 weeks (2 year)</a:t>
            </a:r>
          </a:p>
        </p:txBody>
      </p:sp>
      <p:sp>
        <p:nvSpPr>
          <p:cNvPr id="13" name="TextBox 12">
            <a:extLst>
              <a:ext uri="{FF2B5EF4-FFF2-40B4-BE49-F238E27FC236}">
                <a16:creationId xmlns:a16="http://schemas.microsoft.com/office/drawing/2014/main" id="{E0EC676F-E263-5F4D-8AAD-AC6A1861DFD9}"/>
              </a:ext>
            </a:extLst>
          </p:cNvPr>
          <p:cNvSpPr txBox="1"/>
          <p:nvPr/>
        </p:nvSpPr>
        <p:spPr>
          <a:xfrm>
            <a:off x="6444208" y="2353444"/>
            <a:ext cx="1106743" cy="318242"/>
          </a:xfrm>
          <a:prstGeom prst="rect">
            <a:avLst/>
          </a:prstGeom>
          <a:noFill/>
        </p:spPr>
        <p:txBody>
          <a:bodyPr wrap="none" lIns="71323" tIns="35662" rIns="71323" bIns="35662" rtlCol="0">
            <a:spAutoFit/>
          </a:bodyPr>
          <a:lstStyle/>
          <a:p>
            <a:r>
              <a:rPr lang="en-US" sz="1600" dirty="0"/>
              <a:t>2 </a:t>
            </a:r>
            <a:r>
              <a:rPr lang="zh-TW" altLang="en-US" sz="1600" dirty="0"/>
              <a:t>年至</a:t>
            </a:r>
            <a:r>
              <a:rPr lang="en-US" altLang="zh-TW" sz="1600" dirty="0"/>
              <a:t> 3</a:t>
            </a:r>
            <a:r>
              <a:rPr lang="en-US" sz="1600" dirty="0"/>
              <a:t> </a:t>
            </a:r>
            <a:r>
              <a:rPr lang="zh-TW" altLang="en-US" sz="1600" dirty="0"/>
              <a:t>年</a:t>
            </a:r>
            <a:endParaRPr lang="en-US" sz="1600" dirty="0"/>
          </a:p>
        </p:txBody>
      </p:sp>
      <p:sp>
        <p:nvSpPr>
          <p:cNvPr id="19" name="TextBox 18">
            <a:extLst>
              <a:ext uri="{FF2B5EF4-FFF2-40B4-BE49-F238E27FC236}">
                <a16:creationId xmlns:a16="http://schemas.microsoft.com/office/drawing/2014/main" id="{10BA2382-BE23-D64E-BC54-AA74B531F841}"/>
              </a:ext>
            </a:extLst>
          </p:cNvPr>
          <p:cNvSpPr txBox="1"/>
          <p:nvPr/>
        </p:nvSpPr>
        <p:spPr>
          <a:xfrm>
            <a:off x="179512" y="3001516"/>
            <a:ext cx="1387969" cy="318242"/>
          </a:xfrm>
          <a:prstGeom prst="rect">
            <a:avLst/>
          </a:prstGeom>
          <a:noFill/>
        </p:spPr>
        <p:txBody>
          <a:bodyPr wrap="none" lIns="71323" tIns="35662" rIns="71323" bIns="35662" rtlCol="0">
            <a:spAutoFit/>
          </a:bodyPr>
          <a:lstStyle/>
          <a:p>
            <a:r>
              <a:rPr lang="zh-TW" altLang="en-US" sz="1600" b="1" dirty="0"/>
              <a:t>英語程度要求</a:t>
            </a:r>
            <a:endParaRPr lang="en-US" sz="1600" b="1" dirty="0"/>
          </a:p>
        </p:txBody>
      </p:sp>
      <p:sp>
        <p:nvSpPr>
          <p:cNvPr id="20" name="TextBox 19">
            <a:extLst>
              <a:ext uri="{FF2B5EF4-FFF2-40B4-BE49-F238E27FC236}">
                <a16:creationId xmlns:a16="http://schemas.microsoft.com/office/drawing/2014/main" id="{59ECBC16-97EC-6044-A3BA-988BD7FA98DF}"/>
              </a:ext>
            </a:extLst>
          </p:cNvPr>
          <p:cNvSpPr txBox="1"/>
          <p:nvPr/>
        </p:nvSpPr>
        <p:spPr>
          <a:xfrm>
            <a:off x="1981565" y="2957261"/>
            <a:ext cx="2760140" cy="502908"/>
          </a:xfrm>
          <a:prstGeom prst="rect">
            <a:avLst/>
          </a:prstGeom>
          <a:noFill/>
        </p:spPr>
        <p:txBody>
          <a:bodyPr wrap="none" lIns="71323" tIns="35662" rIns="71323" bIns="35662" rtlCol="0">
            <a:spAutoFit/>
          </a:bodyPr>
          <a:lstStyle/>
          <a:p>
            <a:pPr algn="ctr"/>
            <a:r>
              <a:rPr lang="en-US" sz="1600" b="1" dirty="0">
                <a:solidFill>
                  <a:srgbClr val="C00000"/>
                </a:solidFill>
              </a:rPr>
              <a:t>IELTS 4.5-5.5</a:t>
            </a:r>
          </a:p>
          <a:p>
            <a:pPr algn="ctr"/>
            <a:r>
              <a:rPr lang="en-US" sz="1200" b="1" dirty="0"/>
              <a:t>(* Or English Admission Test + interview) </a:t>
            </a:r>
          </a:p>
        </p:txBody>
      </p:sp>
      <p:sp>
        <p:nvSpPr>
          <p:cNvPr id="21" name="TextBox 20">
            <a:extLst>
              <a:ext uri="{FF2B5EF4-FFF2-40B4-BE49-F238E27FC236}">
                <a16:creationId xmlns:a16="http://schemas.microsoft.com/office/drawing/2014/main" id="{A1A4E527-99AE-914A-BD2A-83AB1DF714EF}"/>
              </a:ext>
            </a:extLst>
          </p:cNvPr>
          <p:cNvSpPr txBox="1"/>
          <p:nvPr/>
        </p:nvSpPr>
        <p:spPr>
          <a:xfrm>
            <a:off x="6177918" y="3012215"/>
            <a:ext cx="1785113" cy="318242"/>
          </a:xfrm>
          <a:prstGeom prst="rect">
            <a:avLst/>
          </a:prstGeom>
          <a:noFill/>
        </p:spPr>
        <p:txBody>
          <a:bodyPr wrap="none" lIns="71323" tIns="35662" rIns="71323" bIns="35662" rtlCol="0">
            <a:spAutoFit/>
          </a:bodyPr>
          <a:lstStyle/>
          <a:p>
            <a:r>
              <a:rPr lang="en-US" sz="1600" dirty="0"/>
              <a:t>IELTS 6.0 (Band 5.5)</a:t>
            </a:r>
          </a:p>
        </p:txBody>
      </p:sp>
      <p:sp>
        <p:nvSpPr>
          <p:cNvPr id="22" name="TextBox 21">
            <a:extLst>
              <a:ext uri="{FF2B5EF4-FFF2-40B4-BE49-F238E27FC236}">
                <a16:creationId xmlns:a16="http://schemas.microsoft.com/office/drawing/2014/main" id="{BA930A2B-E909-CA46-AAD9-2D1D1502E555}"/>
              </a:ext>
            </a:extLst>
          </p:cNvPr>
          <p:cNvSpPr txBox="1"/>
          <p:nvPr/>
        </p:nvSpPr>
        <p:spPr>
          <a:xfrm>
            <a:off x="179512" y="3721596"/>
            <a:ext cx="1387969" cy="318242"/>
          </a:xfrm>
          <a:prstGeom prst="rect">
            <a:avLst/>
          </a:prstGeom>
          <a:noFill/>
        </p:spPr>
        <p:txBody>
          <a:bodyPr wrap="none" lIns="71323" tIns="35662" rIns="71323" bIns="35662" rtlCol="0">
            <a:spAutoFit/>
          </a:bodyPr>
          <a:lstStyle/>
          <a:p>
            <a:pPr algn="ctr"/>
            <a:r>
              <a:rPr lang="zh-TW" altLang="en-US" sz="1600" b="1" dirty="0"/>
              <a:t>實習工作安排</a:t>
            </a:r>
            <a:endParaRPr lang="en-US" sz="1600" b="1" dirty="0"/>
          </a:p>
        </p:txBody>
      </p:sp>
      <p:sp>
        <p:nvSpPr>
          <p:cNvPr id="23" name="TextBox 22">
            <a:extLst>
              <a:ext uri="{FF2B5EF4-FFF2-40B4-BE49-F238E27FC236}">
                <a16:creationId xmlns:a16="http://schemas.microsoft.com/office/drawing/2014/main" id="{EBE7E70C-B42B-AA4E-82FF-8A19652ED43C}"/>
              </a:ext>
            </a:extLst>
          </p:cNvPr>
          <p:cNvSpPr txBox="1"/>
          <p:nvPr/>
        </p:nvSpPr>
        <p:spPr>
          <a:xfrm>
            <a:off x="3122235" y="3685204"/>
            <a:ext cx="464640" cy="318242"/>
          </a:xfrm>
          <a:prstGeom prst="rect">
            <a:avLst/>
          </a:prstGeom>
          <a:noFill/>
        </p:spPr>
        <p:txBody>
          <a:bodyPr wrap="none" lIns="71323" tIns="35662" rIns="71323" bIns="35662" rtlCol="0">
            <a:spAutoFit/>
          </a:bodyPr>
          <a:lstStyle/>
          <a:p>
            <a:r>
              <a:rPr lang="en-US" sz="1600" b="1" dirty="0">
                <a:solidFill>
                  <a:srgbClr val="C00000"/>
                </a:solidFill>
              </a:rPr>
              <a:t>YES</a:t>
            </a:r>
          </a:p>
        </p:txBody>
      </p:sp>
      <p:sp>
        <p:nvSpPr>
          <p:cNvPr id="24" name="TextBox 23">
            <a:extLst>
              <a:ext uri="{FF2B5EF4-FFF2-40B4-BE49-F238E27FC236}">
                <a16:creationId xmlns:a16="http://schemas.microsoft.com/office/drawing/2014/main" id="{80CF1A11-BCF2-5C41-AB79-CA2F97A1B3A0}"/>
              </a:ext>
            </a:extLst>
          </p:cNvPr>
          <p:cNvSpPr txBox="1"/>
          <p:nvPr/>
        </p:nvSpPr>
        <p:spPr>
          <a:xfrm>
            <a:off x="5304298" y="3577580"/>
            <a:ext cx="3851919" cy="564463"/>
          </a:xfrm>
          <a:prstGeom prst="rect">
            <a:avLst/>
          </a:prstGeom>
          <a:noFill/>
        </p:spPr>
        <p:txBody>
          <a:bodyPr wrap="square" lIns="71323" tIns="35662" rIns="71323" bIns="35662" rtlCol="0">
            <a:spAutoFit/>
          </a:bodyPr>
          <a:lstStyle/>
          <a:p>
            <a:r>
              <a:rPr lang="zh-TW" altLang="en-US" sz="1600" dirty="0"/>
              <a:t>根據所讀的科系而有所不同，對學業成績也有一定的要求並且需要學生自己應徵</a:t>
            </a:r>
            <a:endParaRPr lang="en-US" sz="1600" dirty="0"/>
          </a:p>
        </p:txBody>
      </p:sp>
      <p:sp>
        <p:nvSpPr>
          <p:cNvPr id="25" name="TextBox 24">
            <a:extLst>
              <a:ext uri="{FF2B5EF4-FFF2-40B4-BE49-F238E27FC236}">
                <a16:creationId xmlns:a16="http://schemas.microsoft.com/office/drawing/2014/main" id="{0FED1CCA-5A4F-CC48-A3CF-F259323B2CDB}"/>
              </a:ext>
            </a:extLst>
          </p:cNvPr>
          <p:cNvSpPr txBox="1"/>
          <p:nvPr/>
        </p:nvSpPr>
        <p:spPr>
          <a:xfrm>
            <a:off x="611560" y="4369668"/>
            <a:ext cx="567232" cy="318242"/>
          </a:xfrm>
          <a:prstGeom prst="rect">
            <a:avLst/>
          </a:prstGeom>
          <a:noFill/>
        </p:spPr>
        <p:txBody>
          <a:bodyPr wrap="none" lIns="71323" tIns="35662" rIns="71323" bIns="35662" rtlCol="0">
            <a:spAutoFit/>
          </a:bodyPr>
          <a:lstStyle/>
          <a:p>
            <a:r>
              <a:rPr lang="zh-TW" altLang="en-US" sz="1600" b="1" dirty="0"/>
              <a:t>學費</a:t>
            </a:r>
            <a:endParaRPr lang="en-US" sz="1600" b="1" dirty="0"/>
          </a:p>
        </p:txBody>
      </p:sp>
      <p:sp>
        <p:nvSpPr>
          <p:cNvPr id="27" name="TextBox 26">
            <a:extLst>
              <a:ext uri="{FF2B5EF4-FFF2-40B4-BE49-F238E27FC236}">
                <a16:creationId xmlns:a16="http://schemas.microsoft.com/office/drawing/2014/main" id="{A270E299-EB37-5347-9E98-79DB4D8FAC23}"/>
              </a:ext>
            </a:extLst>
          </p:cNvPr>
          <p:cNvSpPr txBox="1"/>
          <p:nvPr/>
        </p:nvSpPr>
        <p:spPr>
          <a:xfrm>
            <a:off x="6126943" y="4381539"/>
            <a:ext cx="2221130" cy="318242"/>
          </a:xfrm>
          <a:prstGeom prst="rect">
            <a:avLst/>
          </a:prstGeom>
          <a:noFill/>
        </p:spPr>
        <p:txBody>
          <a:bodyPr wrap="none" lIns="71323" tIns="35662" rIns="71323" bIns="35662" rtlCol="0">
            <a:spAutoFit/>
          </a:bodyPr>
          <a:lstStyle/>
          <a:p>
            <a:r>
              <a:rPr lang="en-US" sz="1600" dirty="0"/>
              <a:t>$14,330 (</a:t>
            </a:r>
            <a:r>
              <a:rPr lang="zh-TW" altLang="en-US" sz="1600" dirty="0"/>
              <a:t>在ＧＢＣ一年</a:t>
            </a:r>
            <a:r>
              <a:rPr lang="en-US" sz="16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7" y="904570"/>
            <a:ext cx="2016224" cy="588193"/>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769268"/>
            <a:ext cx="1512168" cy="772886"/>
          </a:xfrm>
          <a:prstGeom prst="rect">
            <a:avLst/>
          </a:prstGeom>
        </p:spPr>
      </p:pic>
      <p:cxnSp>
        <p:nvCxnSpPr>
          <p:cNvPr id="29" name="Straight Connector 28">
            <a:extLst>
              <a:ext uri="{FF2B5EF4-FFF2-40B4-BE49-F238E27FC236}">
                <a16:creationId xmlns:a16="http://schemas.microsoft.com/office/drawing/2014/main" id="{D89A5817-7C01-9649-BA9C-C943020C0A43}"/>
              </a:ext>
            </a:extLst>
          </p:cNvPr>
          <p:cNvCxnSpPr>
            <a:cxnSpLocks/>
          </p:cNvCxnSpPr>
          <p:nvPr/>
        </p:nvCxnSpPr>
        <p:spPr>
          <a:xfrm>
            <a:off x="68743" y="1579752"/>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89A5817-7C01-9649-BA9C-C943020C0A43}"/>
              </a:ext>
            </a:extLst>
          </p:cNvPr>
          <p:cNvCxnSpPr>
            <a:cxnSpLocks/>
          </p:cNvCxnSpPr>
          <p:nvPr/>
        </p:nvCxnSpPr>
        <p:spPr>
          <a:xfrm>
            <a:off x="68743" y="2159062"/>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D89A5817-7C01-9649-BA9C-C943020C0A43}"/>
              </a:ext>
            </a:extLst>
          </p:cNvPr>
          <p:cNvCxnSpPr>
            <a:cxnSpLocks/>
          </p:cNvCxnSpPr>
          <p:nvPr/>
        </p:nvCxnSpPr>
        <p:spPr>
          <a:xfrm>
            <a:off x="79056" y="2845239"/>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89A5817-7C01-9649-BA9C-C943020C0A43}"/>
              </a:ext>
            </a:extLst>
          </p:cNvPr>
          <p:cNvCxnSpPr>
            <a:cxnSpLocks/>
          </p:cNvCxnSpPr>
          <p:nvPr/>
        </p:nvCxnSpPr>
        <p:spPr>
          <a:xfrm>
            <a:off x="68743" y="3504227"/>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D89A5817-7C01-9649-BA9C-C943020C0A43}"/>
              </a:ext>
            </a:extLst>
          </p:cNvPr>
          <p:cNvCxnSpPr>
            <a:cxnSpLocks/>
          </p:cNvCxnSpPr>
          <p:nvPr/>
        </p:nvCxnSpPr>
        <p:spPr>
          <a:xfrm>
            <a:off x="68743" y="4173607"/>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D89A5817-7C01-9649-BA9C-C943020C0A43}"/>
              </a:ext>
            </a:extLst>
          </p:cNvPr>
          <p:cNvCxnSpPr>
            <a:cxnSpLocks/>
          </p:cNvCxnSpPr>
          <p:nvPr/>
        </p:nvCxnSpPr>
        <p:spPr>
          <a:xfrm>
            <a:off x="68743" y="4857757"/>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61704AE-C464-C64A-A792-5CE91BAAB03E}"/>
              </a:ext>
            </a:extLst>
          </p:cNvPr>
          <p:cNvCxnSpPr>
            <a:cxnSpLocks/>
          </p:cNvCxnSpPr>
          <p:nvPr/>
        </p:nvCxnSpPr>
        <p:spPr>
          <a:xfrm>
            <a:off x="1581191" y="1587459"/>
            <a:ext cx="5405" cy="3887024"/>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C61704AE-C464-C64A-A792-5CE91BAAB03E}"/>
              </a:ext>
            </a:extLst>
          </p:cNvPr>
          <p:cNvCxnSpPr>
            <a:cxnSpLocks/>
          </p:cNvCxnSpPr>
          <p:nvPr/>
        </p:nvCxnSpPr>
        <p:spPr>
          <a:xfrm flipH="1">
            <a:off x="5148064" y="1561356"/>
            <a:ext cx="1646" cy="3871611"/>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TextBox 40"/>
          <p:cNvSpPr txBox="1"/>
          <p:nvPr/>
        </p:nvSpPr>
        <p:spPr>
          <a:xfrm>
            <a:off x="323528" y="5017740"/>
            <a:ext cx="1169961" cy="318242"/>
          </a:xfrm>
          <a:prstGeom prst="rect">
            <a:avLst/>
          </a:prstGeom>
          <a:noFill/>
        </p:spPr>
        <p:txBody>
          <a:bodyPr wrap="none" lIns="71323" tIns="35662" rIns="71323" bIns="35662" rtlCol="0">
            <a:spAutoFit/>
          </a:bodyPr>
          <a:lstStyle/>
          <a:p>
            <a:r>
              <a:rPr lang="zh-TW" altLang="en-US" sz="1600" b="1" dirty="0"/>
              <a:t>打工遊學？</a:t>
            </a:r>
            <a:endParaRPr lang="en-US" sz="1600" b="1" dirty="0"/>
          </a:p>
        </p:txBody>
      </p:sp>
      <p:sp>
        <p:nvSpPr>
          <p:cNvPr id="42" name="TextBox 41"/>
          <p:cNvSpPr txBox="1"/>
          <p:nvPr/>
        </p:nvSpPr>
        <p:spPr>
          <a:xfrm>
            <a:off x="2235389" y="4947142"/>
            <a:ext cx="144039" cy="349019"/>
          </a:xfrm>
          <a:prstGeom prst="rect">
            <a:avLst/>
          </a:prstGeom>
          <a:noFill/>
        </p:spPr>
        <p:txBody>
          <a:bodyPr wrap="none" lIns="71323" tIns="35662" rIns="71323" bIns="35662" rtlCol="0">
            <a:spAutoFit/>
          </a:bodyPr>
          <a:lstStyle/>
          <a:p>
            <a:r>
              <a:rPr lang="en-US" dirty="0"/>
              <a:t> </a:t>
            </a:r>
          </a:p>
        </p:txBody>
      </p:sp>
      <p:sp>
        <p:nvSpPr>
          <p:cNvPr id="44" name="TextBox 43">
            <a:extLst>
              <a:ext uri="{FF2B5EF4-FFF2-40B4-BE49-F238E27FC236}">
                <a16:creationId xmlns:a16="http://schemas.microsoft.com/office/drawing/2014/main" id="{C519541B-40C6-8E43-9665-C47AF8227A6F}"/>
              </a:ext>
            </a:extLst>
          </p:cNvPr>
          <p:cNvSpPr txBox="1"/>
          <p:nvPr/>
        </p:nvSpPr>
        <p:spPr>
          <a:xfrm>
            <a:off x="3098895" y="5003913"/>
            <a:ext cx="464640" cy="318242"/>
          </a:xfrm>
          <a:prstGeom prst="rect">
            <a:avLst/>
          </a:prstGeom>
          <a:noFill/>
        </p:spPr>
        <p:txBody>
          <a:bodyPr wrap="none" lIns="71323" tIns="35662" rIns="71323" bIns="35662" rtlCol="0">
            <a:spAutoFit/>
          </a:bodyPr>
          <a:lstStyle/>
          <a:p>
            <a:r>
              <a:rPr lang="en-US" sz="1600" b="1" dirty="0">
                <a:solidFill>
                  <a:srgbClr val="C00000"/>
                </a:solidFill>
              </a:rPr>
              <a:t>YES</a:t>
            </a:r>
          </a:p>
        </p:txBody>
      </p:sp>
      <p:sp>
        <p:nvSpPr>
          <p:cNvPr id="45" name="TextBox 44">
            <a:extLst>
              <a:ext uri="{FF2B5EF4-FFF2-40B4-BE49-F238E27FC236}">
                <a16:creationId xmlns:a16="http://schemas.microsoft.com/office/drawing/2014/main" id="{AD6F6A4B-2D3E-EF42-A4AC-80E9F72A32F7}"/>
              </a:ext>
            </a:extLst>
          </p:cNvPr>
          <p:cNvSpPr txBox="1"/>
          <p:nvPr/>
        </p:nvSpPr>
        <p:spPr>
          <a:xfrm>
            <a:off x="6729104" y="5007718"/>
            <a:ext cx="438992" cy="318242"/>
          </a:xfrm>
          <a:prstGeom prst="rect">
            <a:avLst/>
          </a:prstGeom>
          <a:noFill/>
        </p:spPr>
        <p:txBody>
          <a:bodyPr wrap="none" lIns="71323" tIns="35662" rIns="71323" bIns="35662" rtlCol="0">
            <a:spAutoFit/>
          </a:bodyPr>
          <a:lstStyle/>
          <a:p>
            <a:r>
              <a:rPr lang="en-US" sz="1600" dirty="0"/>
              <a:t>YES</a:t>
            </a:r>
          </a:p>
        </p:txBody>
      </p:sp>
      <p:cxnSp>
        <p:nvCxnSpPr>
          <p:cNvPr id="46" name="Straight Connector 45">
            <a:extLst>
              <a:ext uri="{FF2B5EF4-FFF2-40B4-BE49-F238E27FC236}">
                <a16:creationId xmlns:a16="http://schemas.microsoft.com/office/drawing/2014/main" id="{D89A5817-7C01-9649-BA9C-C943020C0A43}"/>
              </a:ext>
            </a:extLst>
          </p:cNvPr>
          <p:cNvCxnSpPr>
            <a:cxnSpLocks/>
          </p:cNvCxnSpPr>
          <p:nvPr/>
        </p:nvCxnSpPr>
        <p:spPr>
          <a:xfrm>
            <a:off x="72435" y="5466776"/>
            <a:ext cx="8944340" cy="770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68CD69E0-A265-1649-887B-B89301AFC3A8}"/>
              </a:ext>
            </a:extLst>
          </p:cNvPr>
          <p:cNvSpPr txBox="1"/>
          <p:nvPr/>
        </p:nvSpPr>
        <p:spPr>
          <a:xfrm>
            <a:off x="2555776" y="4225652"/>
            <a:ext cx="1621056" cy="626018"/>
          </a:xfrm>
          <a:prstGeom prst="rect">
            <a:avLst/>
          </a:prstGeom>
          <a:noFill/>
        </p:spPr>
        <p:txBody>
          <a:bodyPr wrap="square" lIns="71323" tIns="35662" rIns="71323" bIns="35662" rtlCol="0">
            <a:spAutoFit/>
          </a:bodyPr>
          <a:lstStyle/>
          <a:p>
            <a:pPr algn="ctr"/>
            <a:r>
              <a:rPr lang="en-US" sz="1200" b="1" dirty="0">
                <a:solidFill>
                  <a:srgbClr val="C00000"/>
                </a:solidFill>
              </a:rPr>
              <a:t>$4,995 (8 months)</a:t>
            </a:r>
          </a:p>
          <a:p>
            <a:pPr algn="ctr"/>
            <a:r>
              <a:rPr lang="en-US" sz="1200" b="1" dirty="0">
                <a:solidFill>
                  <a:srgbClr val="C00000"/>
                </a:solidFill>
              </a:rPr>
              <a:t>$8,000 (1 year)</a:t>
            </a:r>
          </a:p>
          <a:p>
            <a:pPr algn="ctr"/>
            <a:r>
              <a:rPr lang="en-US" sz="1200" b="1" dirty="0">
                <a:solidFill>
                  <a:srgbClr val="C00000"/>
                </a:solidFill>
              </a:rPr>
              <a:t>$12,500 (2 year)</a:t>
            </a:r>
          </a:p>
        </p:txBody>
      </p:sp>
    </p:spTree>
    <p:extLst>
      <p:ext uri="{BB962C8B-B14F-4D97-AF65-F5344CB8AC3E}">
        <p14:creationId xmlns:p14="http://schemas.microsoft.com/office/powerpoint/2010/main" val="426469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6931" y="2657481"/>
            <a:ext cx="7055168" cy="461665"/>
          </a:xfrm>
          <a:prstGeom prst="rect">
            <a:avLst/>
          </a:prstGeom>
          <a:noFill/>
        </p:spPr>
        <p:txBody>
          <a:bodyPr wrap="square" rtlCol="0">
            <a:spAutoFit/>
          </a:bodyPr>
          <a:lstStyle/>
          <a:p>
            <a:pPr algn="ctr"/>
            <a:r>
              <a:rPr lang="en-CA" sz="2400" b="1" dirty="0">
                <a:solidFill>
                  <a:schemeClr val="bg1"/>
                </a:solidFill>
                <a:latin typeface="Verdana" panose="020B0604030504040204" pitchFamily="34" charset="0"/>
                <a:ea typeface="Verdana" panose="020B0604030504040204" pitchFamily="34" charset="0"/>
                <a:cs typeface="Verdana" panose="020B0604030504040204" pitchFamily="34" charset="0"/>
              </a:rPr>
              <a:t>TORONTO, CANADA</a:t>
            </a:r>
          </a:p>
        </p:txBody>
      </p:sp>
      <p:pic>
        <p:nvPicPr>
          <p:cNvPr id="3" name="圖片 2" descr="圖片2.jpg"/>
          <p:cNvPicPr>
            <a:picLocks noChangeAspect="1"/>
          </p:cNvPicPr>
          <p:nvPr/>
        </p:nvPicPr>
        <p:blipFill>
          <a:blip r:embed="rId2" cstate="print"/>
          <a:stretch>
            <a:fillRect/>
          </a:stretch>
        </p:blipFill>
        <p:spPr>
          <a:xfrm>
            <a:off x="-1" y="2"/>
            <a:ext cx="9144001" cy="5714998"/>
          </a:xfrm>
          <a:prstGeom prst="rect">
            <a:avLst/>
          </a:prstGeom>
        </p:spPr>
      </p:pic>
      <p:sp>
        <p:nvSpPr>
          <p:cNvPr id="5" name="文字方塊 4"/>
          <p:cNvSpPr txBox="1"/>
          <p:nvPr/>
        </p:nvSpPr>
        <p:spPr>
          <a:xfrm>
            <a:off x="857224" y="1428745"/>
            <a:ext cx="6072230" cy="646331"/>
          </a:xfrm>
          <a:prstGeom prst="rect">
            <a:avLst/>
          </a:prstGeom>
          <a:noFill/>
        </p:spPr>
        <p:txBody>
          <a:bodyPr wrap="square" rtlCol="0">
            <a:spAutoFit/>
          </a:bodyPr>
          <a:lstStyle/>
          <a:p>
            <a:r>
              <a:rPr lang="en-US" altLang="zh-TW" sz="3600" b="1" dirty="0">
                <a:solidFill>
                  <a:schemeClr val="bg1"/>
                </a:solidFill>
              </a:rPr>
              <a:t>PROGRAMS</a:t>
            </a:r>
            <a:endParaRPr lang="zh-TW" altLang="en-US" sz="3600" b="1" dirty="0">
              <a:solidFill>
                <a:schemeClr val="bg1"/>
              </a:solidFill>
            </a:endParaRPr>
          </a:p>
        </p:txBody>
      </p:sp>
    </p:spTree>
    <p:extLst>
      <p:ext uri="{BB962C8B-B14F-4D97-AF65-F5344CB8AC3E}">
        <p14:creationId xmlns:p14="http://schemas.microsoft.com/office/powerpoint/2010/main" val="194782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2" cstate="print"/>
          <a:stretch>
            <a:fillRect/>
          </a:stretch>
        </p:blipFill>
        <p:spPr>
          <a:xfrm>
            <a:off x="7" y="22820"/>
            <a:ext cx="9143993" cy="5715000"/>
          </a:xfrm>
          <a:prstGeom prst="rect">
            <a:avLst/>
          </a:prstGeom>
        </p:spPr>
      </p:pic>
      <p:grpSp>
        <p:nvGrpSpPr>
          <p:cNvPr id="16" name="Group 14">
            <a:extLst>
              <a:ext uri="{FF2B5EF4-FFF2-40B4-BE49-F238E27FC236}">
                <a16:creationId xmlns:a16="http://schemas.microsoft.com/office/drawing/2014/main" id="{6F9CB816-DD32-2C47-90C3-1474F735F1C3}"/>
              </a:ext>
            </a:extLst>
          </p:cNvPr>
          <p:cNvGrpSpPr/>
          <p:nvPr/>
        </p:nvGrpSpPr>
        <p:grpSpPr>
          <a:xfrm rot="10800000">
            <a:off x="323528" y="860669"/>
            <a:ext cx="8103844" cy="60009"/>
            <a:chOff x="0" y="1117988"/>
            <a:chExt cx="12201098" cy="109182"/>
          </a:xfrm>
        </p:grpSpPr>
        <p:sp>
          <p:nvSpPr>
            <p:cNvPr id="17" name="Rectangle 16">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 name="TextBox 1"/>
          <p:cNvSpPr txBox="1"/>
          <p:nvPr/>
        </p:nvSpPr>
        <p:spPr>
          <a:xfrm>
            <a:off x="683568" y="5214600"/>
            <a:ext cx="6264696" cy="523220"/>
          </a:xfrm>
          <a:prstGeom prst="rect">
            <a:avLst/>
          </a:prstGeom>
          <a:noFill/>
        </p:spPr>
        <p:txBody>
          <a:bodyPr wrap="square" rtlCol="0">
            <a:spAutoFit/>
          </a:bodyPr>
          <a:lstStyle/>
          <a:p>
            <a:r>
              <a:rPr lang="zh-TW" altLang="en-US" sz="1400" dirty="0"/>
              <a:t>**</a:t>
            </a:r>
            <a:r>
              <a:rPr lang="en-US" altLang="zh-TW" sz="1400" dirty="0"/>
              <a:t>Price</a:t>
            </a:r>
            <a:r>
              <a:rPr lang="zh-TW" altLang="en-US" sz="1400" dirty="0"/>
              <a:t> </a:t>
            </a:r>
            <a:r>
              <a:rPr lang="en-US" altLang="zh-TW" sz="1400" dirty="0"/>
              <a:t>excludes</a:t>
            </a:r>
            <a:r>
              <a:rPr lang="zh-TW" altLang="en-US" sz="1400" dirty="0"/>
              <a:t> </a:t>
            </a:r>
            <a:r>
              <a:rPr lang="en-US" altLang="zh-TW" sz="1400" dirty="0"/>
              <a:t>books</a:t>
            </a:r>
            <a:r>
              <a:rPr lang="zh-TW" altLang="en-US" sz="1400" dirty="0"/>
              <a:t> </a:t>
            </a:r>
            <a:r>
              <a:rPr lang="en-US" altLang="zh-TW" sz="1400" dirty="0"/>
              <a:t>$500</a:t>
            </a:r>
            <a:r>
              <a:rPr lang="zh-TW" altLang="en-US" sz="1400" dirty="0"/>
              <a:t> </a:t>
            </a:r>
            <a:r>
              <a:rPr lang="en-US" altLang="zh-TW" sz="1400" dirty="0"/>
              <a:t>and</a:t>
            </a:r>
            <a:r>
              <a:rPr lang="zh-TW" altLang="en-US" sz="1400" dirty="0"/>
              <a:t> </a:t>
            </a:r>
            <a:r>
              <a:rPr lang="en-US" altLang="zh-TW" sz="1400" dirty="0"/>
              <a:t>international</a:t>
            </a:r>
            <a:r>
              <a:rPr lang="zh-TW" altLang="en-US" sz="1400" dirty="0"/>
              <a:t> </a:t>
            </a:r>
            <a:r>
              <a:rPr lang="en-US" altLang="zh-TW" sz="1400" dirty="0"/>
              <a:t>student</a:t>
            </a:r>
            <a:r>
              <a:rPr lang="zh-TW" altLang="en-US" sz="1400" dirty="0"/>
              <a:t> </a:t>
            </a:r>
            <a:r>
              <a:rPr lang="en-US" altLang="zh-TW" sz="1400" dirty="0"/>
              <a:t>administration</a:t>
            </a:r>
            <a:r>
              <a:rPr lang="zh-TW" altLang="en-US" sz="1400" dirty="0"/>
              <a:t> </a:t>
            </a:r>
            <a:r>
              <a:rPr lang="en-US" altLang="zh-TW" sz="1400" dirty="0"/>
              <a:t>fee</a:t>
            </a:r>
            <a:r>
              <a:rPr lang="zh-TW" altLang="en-US" sz="1400" dirty="0"/>
              <a:t> </a:t>
            </a:r>
            <a:r>
              <a:rPr lang="en-US" altLang="zh-TW" sz="1400" dirty="0"/>
              <a:t>$500</a:t>
            </a:r>
          </a:p>
          <a:p>
            <a:endParaRPr lang="en-US" sz="1400" dirty="0"/>
          </a:p>
        </p:txBody>
      </p:sp>
      <p:pic>
        <p:nvPicPr>
          <p:cNvPr id="5" name="Picture 4">
            <a:extLst>
              <a:ext uri="{FF2B5EF4-FFF2-40B4-BE49-F238E27FC236}">
                <a16:creationId xmlns:a16="http://schemas.microsoft.com/office/drawing/2014/main" id="{3B60C11D-725E-4292-9D35-1FCD748688FB}"/>
              </a:ext>
            </a:extLst>
          </p:cNvPr>
          <p:cNvPicPr>
            <a:picLocks noChangeAspect="1"/>
          </p:cNvPicPr>
          <p:nvPr/>
        </p:nvPicPr>
        <p:blipFill>
          <a:blip r:embed="rId3"/>
          <a:stretch>
            <a:fillRect/>
          </a:stretch>
        </p:blipFill>
        <p:spPr>
          <a:xfrm>
            <a:off x="251520" y="265211"/>
            <a:ext cx="8568952" cy="4940263"/>
          </a:xfrm>
          <a:prstGeom prst="rect">
            <a:avLst/>
          </a:prstGeom>
        </p:spPr>
      </p:pic>
    </p:spTree>
    <p:extLst>
      <p:ext uri="{BB962C8B-B14F-4D97-AF65-F5344CB8AC3E}">
        <p14:creationId xmlns:p14="http://schemas.microsoft.com/office/powerpoint/2010/main" val="245117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3" descr="圖片1.jpg"/>
          <p:cNvPicPr>
            <a:picLocks noChangeAspect="1"/>
          </p:cNvPicPr>
          <p:nvPr/>
        </p:nvPicPr>
        <p:blipFill>
          <a:blip r:embed="rId3" cstate="print"/>
          <a:stretch>
            <a:fillRect/>
          </a:stretch>
        </p:blipFill>
        <p:spPr>
          <a:xfrm>
            <a:off x="7" y="121196"/>
            <a:ext cx="9143993" cy="5715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062690759"/>
              </p:ext>
            </p:extLst>
          </p:nvPr>
        </p:nvGraphicFramePr>
        <p:xfrm>
          <a:off x="323528" y="148240"/>
          <a:ext cx="8424936" cy="5301548"/>
        </p:xfrm>
        <a:graphic>
          <a:graphicData uri="http://schemas.openxmlformats.org/presentationml/2006/ole">
            <mc:AlternateContent xmlns:mc="http://schemas.openxmlformats.org/markup-compatibility/2006">
              <mc:Choice xmlns:v="urn:schemas-microsoft-com:vml" Requires="v">
                <p:oleObj spid="_x0000_s2072" name="Microsoft Excel 97 - 2004 Worksheet" r:id="rId4" imgW="8521700" imgH="5651500" progId="Excel.Sheet.8">
                  <p:link updateAutomatic="1"/>
                </p:oleObj>
              </mc:Choice>
              <mc:Fallback>
                <p:oleObj name="Microsoft Excel 97 - 2004 Worksheet" r:id="rId4" imgW="8521700" imgH="5651500" progId="Excel.Sheet.8">
                  <p:link updateAutomatic="1"/>
                  <p:pic>
                    <p:nvPicPr>
                      <p:cNvPr id="0" name=""/>
                      <p:cNvPicPr/>
                      <p:nvPr/>
                    </p:nvPicPr>
                    <p:blipFill>
                      <a:blip r:embed="rId5"/>
                      <a:stretch>
                        <a:fillRect/>
                      </a:stretch>
                    </p:blipFill>
                    <p:spPr>
                      <a:xfrm>
                        <a:off x="323528" y="148240"/>
                        <a:ext cx="8424936" cy="5301548"/>
                      </a:xfrm>
                      <a:prstGeom prst="rect">
                        <a:avLst/>
                      </a:prstGeom>
                    </p:spPr>
                  </p:pic>
                </p:oleObj>
              </mc:Fallback>
            </mc:AlternateContent>
          </a:graphicData>
        </a:graphic>
      </p:graphicFrame>
    </p:spTree>
    <p:extLst>
      <p:ext uri="{BB962C8B-B14F-4D97-AF65-F5344CB8AC3E}">
        <p14:creationId xmlns:p14="http://schemas.microsoft.com/office/powerpoint/2010/main" val="267134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0"/>
            <a:ext cx="9143991" cy="5774553"/>
          </a:xfrm>
          <a:prstGeom prst="rect">
            <a:avLst/>
          </a:prstGeom>
        </p:spPr>
      </p:pic>
      <p:sp>
        <p:nvSpPr>
          <p:cNvPr id="12" name="文字方塊 11"/>
          <p:cNvSpPr txBox="1"/>
          <p:nvPr/>
        </p:nvSpPr>
        <p:spPr>
          <a:xfrm>
            <a:off x="142844" y="1309682"/>
            <a:ext cx="6215106" cy="2923878"/>
          </a:xfrm>
          <a:prstGeom prst="rect">
            <a:avLst/>
          </a:prstGeom>
          <a:noFill/>
        </p:spPr>
        <p:txBody>
          <a:bodyPr wrap="square" rtlCol="0">
            <a:spAutoFit/>
          </a:bodyPr>
          <a:lstStyle/>
          <a:p>
            <a:r>
              <a:rPr lang="zh-TW" altLang="en-US" b="1" dirty="0">
                <a:latin typeface="新細明體"/>
                <a:ea typeface="新細明體"/>
                <a:cs typeface="新細明體"/>
              </a:rPr>
              <a:t>課程架構：</a:t>
            </a:r>
            <a:r>
              <a:rPr lang="en-US" altLang="zh-TW" b="1" dirty="0">
                <a:latin typeface="新細明體"/>
                <a:ea typeface="新細明體"/>
                <a:cs typeface="新細明體"/>
              </a:rPr>
              <a:t>12</a:t>
            </a:r>
            <a:r>
              <a:rPr lang="zh-TW" altLang="en-US" b="1" dirty="0">
                <a:latin typeface="新細明體"/>
                <a:ea typeface="新細明體"/>
                <a:cs typeface="新細明體"/>
              </a:rPr>
              <a:t> </a:t>
            </a:r>
            <a:r>
              <a:rPr lang="zh-TW" altLang="en-US" dirty="0">
                <a:latin typeface="新細明體"/>
                <a:ea typeface="新細明體"/>
                <a:cs typeface="新細明體"/>
              </a:rPr>
              <a:t>週研習課程</a:t>
            </a:r>
            <a:r>
              <a:rPr lang="en-US" altLang="zh-TW" dirty="0">
                <a:latin typeface="新細明體"/>
                <a:ea typeface="新細明體"/>
                <a:cs typeface="新細明體"/>
              </a:rPr>
              <a:t>+</a:t>
            </a:r>
            <a:r>
              <a:rPr lang="zh-TW" altLang="zh-TW" dirty="0">
                <a:latin typeface="新細明體"/>
                <a:ea typeface="新細明體"/>
                <a:cs typeface="新細明體"/>
              </a:rPr>
              <a:t>1</a:t>
            </a:r>
            <a:r>
              <a:rPr lang="en-US" altLang="zh-TW" dirty="0">
                <a:latin typeface="新細明體"/>
                <a:ea typeface="新細明體"/>
                <a:cs typeface="新細明體"/>
              </a:rPr>
              <a:t>2</a:t>
            </a:r>
            <a:r>
              <a:rPr lang="zh-TW" altLang="en-US" dirty="0">
                <a:latin typeface="新細明體"/>
                <a:ea typeface="新細明體"/>
                <a:cs typeface="新細明體"/>
              </a:rPr>
              <a:t> 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zh-TW" altLang="zh-TW" dirty="0">
                <a:latin typeface="新細明體"/>
                <a:ea typeface="新細明體"/>
                <a:cs typeface="新細明體"/>
              </a:rPr>
              <a:t>7</a:t>
            </a:r>
            <a:r>
              <a:rPr lang="zh-TW" altLang="en-US" dirty="0">
                <a:latin typeface="新細明體"/>
                <a:ea typeface="新細明體"/>
                <a:cs typeface="新細明體"/>
              </a:rPr>
              <a:t>週假期</a:t>
            </a:r>
            <a:endParaRPr lang="en-US" altLang="zh-TW" dirty="0">
              <a:latin typeface="新細明體"/>
              <a:ea typeface="新細明體"/>
              <a:cs typeface="新細明體"/>
            </a:endParaRPr>
          </a:p>
          <a:p>
            <a:r>
              <a:rPr lang="zh-TW" altLang="en-US" b="1" dirty="0">
                <a:latin typeface="新細明體"/>
                <a:ea typeface="新細明體"/>
                <a:cs typeface="新細明體"/>
              </a:rPr>
              <a:t>開課日期：</a:t>
            </a:r>
            <a:r>
              <a:rPr lang="zh-TW" altLang="en-US" dirty="0">
                <a:latin typeface="新細明體"/>
                <a:ea typeface="新細明體"/>
                <a:cs typeface="新細明體"/>
              </a:rPr>
              <a:t>一月</a:t>
            </a:r>
            <a:r>
              <a:rPr lang="zh-TW" altLang="zh-TW" dirty="0">
                <a:latin typeface="新細明體"/>
                <a:ea typeface="新細明體"/>
                <a:cs typeface="新細明體"/>
              </a:rPr>
              <a:t>、</a:t>
            </a:r>
            <a:r>
              <a:rPr lang="zh-TW" altLang="en-US" dirty="0">
                <a:latin typeface="新細明體"/>
                <a:ea typeface="新細明體"/>
                <a:cs typeface="新細明體"/>
              </a:rPr>
              <a:t>三月</a:t>
            </a:r>
            <a:r>
              <a:rPr lang="zh-TW" altLang="zh-TW" dirty="0">
                <a:latin typeface="新細明體"/>
                <a:ea typeface="新細明體"/>
                <a:cs typeface="新細明體"/>
              </a:rPr>
              <a:t>、</a:t>
            </a:r>
            <a:r>
              <a:rPr lang="zh-TW" altLang="en-US" dirty="0">
                <a:latin typeface="新細明體"/>
                <a:ea typeface="新細明體"/>
                <a:cs typeface="新細明體"/>
              </a:rPr>
              <a:t>五月</a:t>
            </a:r>
            <a:r>
              <a:rPr lang="zh-TW" altLang="zh-TW" dirty="0">
                <a:latin typeface="新細明體"/>
                <a:ea typeface="新細明體"/>
                <a:cs typeface="新細明體"/>
              </a:rPr>
              <a:t>、</a:t>
            </a:r>
            <a:r>
              <a:rPr lang="zh-TW" altLang="en-US" dirty="0">
                <a:latin typeface="新細明體"/>
                <a:ea typeface="新細明體"/>
                <a:cs typeface="新細明體"/>
              </a:rPr>
              <a:t>七月</a:t>
            </a:r>
            <a:r>
              <a:rPr lang="zh-TW" altLang="zh-TW" dirty="0">
                <a:latin typeface="新細明體"/>
                <a:ea typeface="新細明體"/>
                <a:cs typeface="新細明體"/>
              </a:rPr>
              <a:t>、</a:t>
            </a:r>
            <a:r>
              <a:rPr lang="zh-TW" altLang="en-US" dirty="0">
                <a:latin typeface="新細明體"/>
                <a:ea typeface="新細明體"/>
                <a:cs typeface="新細明體"/>
              </a:rPr>
              <a:t>九月</a:t>
            </a:r>
            <a:r>
              <a:rPr lang="zh-TW" altLang="zh-TW" dirty="0">
                <a:latin typeface="新細明體"/>
                <a:ea typeface="新細明體"/>
                <a:cs typeface="新細明體"/>
              </a:rPr>
              <a:t>、</a:t>
            </a:r>
            <a:r>
              <a:rPr lang="zh-TW" altLang="en-US" dirty="0">
                <a:latin typeface="新細明體"/>
                <a:ea typeface="新細明體"/>
                <a:cs typeface="新細明體"/>
              </a:rPr>
              <a:t>十一月</a:t>
            </a:r>
            <a:br>
              <a:rPr lang="en-US" altLang="zh-TW" dirty="0">
                <a:latin typeface="新細明體"/>
                <a:ea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：星期一～星期四</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endParaRPr lang="en-US" altLang="zh-TW" dirty="0">
              <a:latin typeface="新細明體"/>
              <a:ea typeface="新細明體"/>
              <a:cs typeface="新細明體"/>
            </a:endParaRPr>
          </a:p>
          <a:p>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此課程將為學生在任何企業組織中的職位做好準備，讓學生能有效地應對日益複雜的商業環境。</a:t>
            </a:r>
            <a:br>
              <a:rPr lang="en-US" altLang="zh-TW" sz="1400" dirty="0">
                <a:latin typeface="新細明體"/>
                <a:ea typeface="新細明體"/>
                <a:cs typeface="新細明體"/>
              </a:rPr>
            </a:br>
            <a:endParaRPr lang="en-US" altLang="zh-TW" sz="1400" dirty="0">
              <a:latin typeface="新細明體"/>
              <a:ea typeface="新細明體"/>
              <a:cs typeface="新細明體"/>
            </a:endParaRPr>
          </a:p>
          <a:p>
            <a:r>
              <a:rPr lang="zh-TW" altLang="en-US" sz="1400" dirty="0">
                <a:latin typeface="新細明體"/>
                <a:ea typeface="新細明體"/>
                <a:cs typeface="新細明體"/>
              </a:rPr>
              <a:t>你將學會</a:t>
            </a:r>
            <a:r>
              <a:rPr lang="en-US" altLang="zh-TW" sz="1400" dirty="0">
                <a:latin typeface="新細明體"/>
                <a:ea typeface="新細明體"/>
                <a:cs typeface="新細明體"/>
              </a:rPr>
              <a:t>:</a:t>
            </a:r>
            <a:r>
              <a:rPr lang="zh-TW" altLang="en-US" sz="1400" dirty="0">
                <a:latin typeface="新細明體"/>
                <a:ea typeface="新細明體"/>
                <a:cs typeface="新細明體"/>
              </a:rPr>
              <a:t> </a:t>
            </a:r>
          </a:p>
          <a:p>
            <a:pPr marL="285750" indent="-285750">
              <a:buFont typeface="Arial"/>
              <a:buChar char="•"/>
            </a:pPr>
            <a:r>
              <a:rPr lang="zh-TW" altLang="en-US" sz="1400" dirty="0">
                <a:latin typeface="新細明體"/>
                <a:ea typeface="新細明體"/>
                <a:cs typeface="新細明體"/>
              </a:rPr>
              <a:t>如何診斷和探討組織結構</a:t>
            </a:r>
            <a:r>
              <a:rPr lang="zh-TW" altLang="zh-TW" sz="1400" dirty="0">
                <a:latin typeface="新細明體"/>
                <a:ea typeface="新細明體"/>
                <a:cs typeface="新細明體"/>
              </a:rPr>
              <a:t>、</a:t>
            </a:r>
            <a:r>
              <a:rPr lang="zh-TW" altLang="en-US" sz="1400" dirty="0">
                <a:latin typeface="新細明體"/>
                <a:ea typeface="新細明體"/>
                <a:cs typeface="新細明體"/>
              </a:rPr>
              <a:t>組織功能與組織行為有關的各種概論，進而更好地瞭解公司整理的運作情形</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如何掌握資金來源並且能有效地利用財務報表來輔助重大的商業決策</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探索用於銷售和市場營銷的各種專業術語和工具增強您的商務溝通技巧</a:t>
            </a:r>
            <a:endParaRPr lang="en-US" altLang="zh-TW" sz="1400" dirty="0">
              <a:latin typeface="新細明體"/>
              <a:ea typeface="新細明體"/>
              <a:cs typeface="新細明體"/>
            </a:endParaRPr>
          </a:p>
        </p:txBody>
      </p:sp>
      <p:sp>
        <p:nvSpPr>
          <p:cNvPr id="9" name="文字方塊 8"/>
          <p:cNvSpPr txBox="1"/>
          <p:nvPr/>
        </p:nvSpPr>
        <p:spPr>
          <a:xfrm>
            <a:off x="1907704" y="193204"/>
            <a:ext cx="6912768" cy="830997"/>
          </a:xfrm>
          <a:prstGeom prst="rect">
            <a:avLst/>
          </a:prstGeom>
          <a:noFill/>
        </p:spPr>
        <p:txBody>
          <a:bodyPr wrap="square" rtlCol="0">
            <a:spAutoFit/>
          </a:bodyPr>
          <a:lstStyle/>
          <a:p>
            <a:r>
              <a:rPr lang="en-US" sz="2400" dirty="0">
                <a:solidFill>
                  <a:srgbClr val="000000"/>
                </a:solidFill>
                <a:latin typeface="Lucida Grande CY"/>
                <a:ea typeface="Lucida Grande"/>
                <a:cs typeface="Lucida Grande CY"/>
              </a:rPr>
              <a:t>Certificate in Business Essentials</a:t>
            </a:r>
            <a:br>
              <a:rPr lang="en-US" sz="2400" dirty="0">
                <a:solidFill>
                  <a:srgbClr val="000000"/>
                </a:solidFill>
                <a:latin typeface="Lucida Grande CY"/>
                <a:ea typeface="Lucida Grande"/>
                <a:cs typeface="Lucida Grande CY"/>
              </a:rPr>
            </a:br>
            <a:r>
              <a:rPr lang="zh-TW" altLang="en-US" sz="2400" dirty="0"/>
              <a:t>基礎商業要領實習證書 </a:t>
            </a:r>
            <a:r>
              <a:rPr lang="en-US" altLang="zh-TW" sz="2400" dirty="0"/>
              <a:t>240hr </a:t>
            </a:r>
            <a:r>
              <a:rPr lang="zh-TW" altLang="en-US" sz="2400" dirty="0"/>
              <a:t>課程</a:t>
            </a:r>
            <a:r>
              <a:rPr lang="en-US" altLang="zh-TW" sz="2400" dirty="0"/>
              <a:t>+</a:t>
            </a:r>
            <a:r>
              <a:rPr lang="zh-TW" altLang="en-US" sz="2400" dirty="0"/>
              <a:t> </a:t>
            </a:r>
            <a:r>
              <a:rPr lang="en-US" altLang="zh-TW" sz="2400" dirty="0"/>
              <a:t>240hr</a:t>
            </a:r>
            <a:r>
              <a:rPr lang="zh-TW" altLang="en-US" sz="2400" dirty="0"/>
              <a:t> 實習</a:t>
            </a:r>
          </a:p>
        </p:txBody>
      </p:sp>
      <p:sp>
        <p:nvSpPr>
          <p:cNvPr id="15" name="文字方塊 14"/>
          <p:cNvSpPr txBox="1"/>
          <p:nvPr/>
        </p:nvSpPr>
        <p:spPr>
          <a:xfrm>
            <a:off x="323528" y="4297660"/>
            <a:ext cx="4214842" cy="523220"/>
          </a:xfrm>
          <a:prstGeom prst="rect">
            <a:avLst/>
          </a:prstGeom>
          <a:noFill/>
        </p:spPr>
        <p:txBody>
          <a:bodyPr wrap="square" rtlCol="0">
            <a:spAutoFit/>
          </a:bodyPr>
          <a:lstStyle/>
          <a:p>
            <a:r>
              <a:rPr lang="zh-TW" altLang="en-US" sz="1400" dirty="0"/>
              <a:t>職涯規劃</a:t>
            </a:r>
            <a:r>
              <a:rPr lang="en-US" altLang="zh-TW" sz="1400" dirty="0"/>
              <a:t>:</a:t>
            </a:r>
            <a:r>
              <a:rPr lang="zh-TW" altLang="en-US" sz="1400" dirty="0"/>
              <a:t> 行政助理</a:t>
            </a:r>
            <a:r>
              <a:rPr lang="en-US" altLang="zh-TW" sz="1400" dirty="0"/>
              <a:t>/</a:t>
            </a:r>
            <a:r>
              <a:rPr lang="zh-TW" altLang="en-US" sz="1400" dirty="0"/>
              <a:t> 資深秘書</a:t>
            </a:r>
            <a:r>
              <a:rPr lang="en-US" altLang="zh-TW" sz="1400" dirty="0"/>
              <a:t>/ </a:t>
            </a:r>
            <a:r>
              <a:rPr lang="zh-TW" altLang="en-US" sz="1400" dirty="0"/>
              <a:t>事務行政主管</a:t>
            </a:r>
            <a:r>
              <a:rPr lang="zh-TW" altLang="zh-TW" sz="1400" dirty="0"/>
              <a:t>/</a:t>
            </a:r>
            <a:r>
              <a:rPr lang="en-US" altLang="zh-TW" sz="1400" dirty="0"/>
              <a:t> </a:t>
            </a:r>
            <a:r>
              <a:rPr lang="zh-TW" altLang="en-US" sz="1400" dirty="0"/>
              <a:t>銷售協理</a:t>
            </a:r>
            <a:r>
              <a:rPr lang="en-US" altLang="zh-TW" sz="1400" dirty="0"/>
              <a:t>/ </a:t>
            </a:r>
            <a:r>
              <a:rPr lang="zh-TW" altLang="en-US" sz="1400" dirty="0"/>
              <a:t>財務人員</a:t>
            </a:r>
            <a:r>
              <a:rPr lang="en-US" altLang="zh-TW" sz="1400" dirty="0"/>
              <a:t>/</a:t>
            </a:r>
            <a:r>
              <a:rPr lang="zh-TW" altLang="en-US" sz="1400" dirty="0"/>
              <a:t>金流管理</a:t>
            </a:r>
          </a:p>
        </p:txBody>
      </p:sp>
      <p:sp>
        <p:nvSpPr>
          <p:cNvPr id="13" name="文字方塊 12"/>
          <p:cNvSpPr txBox="1"/>
          <p:nvPr/>
        </p:nvSpPr>
        <p:spPr>
          <a:xfrm>
            <a:off x="6786546" y="1201316"/>
            <a:ext cx="2357454" cy="1877437"/>
          </a:xfrm>
          <a:prstGeom prst="rect">
            <a:avLst/>
          </a:prstGeom>
          <a:noFill/>
        </p:spPr>
        <p:txBody>
          <a:bodyPr wrap="square" rtlCol="0">
            <a:spAutoFit/>
          </a:bodyPr>
          <a:lstStyle/>
          <a:p>
            <a:r>
              <a:rPr lang="zh-TW" altLang="en-US" sz="1400" dirty="0">
                <a:solidFill>
                  <a:srgbClr val="FFFFFF"/>
                </a:solidFill>
              </a:rPr>
              <a:t>教學課綱：</a:t>
            </a:r>
            <a:br>
              <a:rPr lang="en-US" altLang="zh-TW" sz="1400" dirty="0">
                <a:solidFill>
                  <a:srgbClr val="FFFFFF"/>
                </a:solidFill>
              </a:rPr>
            </a:br>
            <a:endParaRPr lang="en-US" altLang="zh-TW" sz="1400" dirty="0">
              <a:solidFill>
                <a:srgbClr val="FFFFFF"/>
              </a:solidFill>
            </a:endParaRPr>
          </a:p>
          <a:p>
            <a:pPr marL="342900" indent="-342900">
              <a:buAutoNum type="arabicPeriod"/>
            </a:pPr>
            <a:r>
              <a:rPr lang="zh-TW" altLang="en-US" sz="1400" dirty="0">
                <a:solidFill>
                  <a:srgbClr val="FFFFFF"/>
                </a:solidFill>
              </a:rPr>
              <a:t>商業溝通概要</a:t>
            </a:r>
            <a:endParaRPr lang="en-US" altLang="zh-TW" sz="1400" dirty="0">
              <a:solidFill>
                <a:srgbClr val="FFFFFF"/>
              </a:solidFill>
            </a:endParaRPr>
          </a:p>
          <a:p>
            <a:pPr marL="342900" indent="-342900">
              <a:buAutoNum type="arabicPeriod"/>
            </a:pPr>
            <a:r>
              <a:rPr lang="zh-TW" altLang="en-US" sz="1400" dirty="0">
                <a:solidFill>
                  <a:srgbClr val="FFFFFF"/>
                </a:solidFill>
              </a:rPr>
              <a:t>財務資源管理</a:t>
            </a:r>
            <a:endParaRPr lang="en-US" altLang="zh-TW" sz="1400" dirty="0">
              <a:solidFill>
                <a:srgbClr val="FFFFFF"/>
              </a:solidFill>
            </a:endParaRPr>
          </a:p>
          <a:p>
            <a:pPr marL="342900" indent="-342900">
              <a:buAutoNum type="arabicPeriod"/>
            </a:pPr>
            <a:r>
              <a:rPr lang="zh-TW" altLang="en-US" sz="1400" dirty="0">
                <a:solidFill>
                  <a:srgbClr val="FFFFFF"/>
                </a:solidFill>
              </a:rPr>
              <a:t>組織與行為</a:t>
            </a:r>
            <a:endParaRPr lang="en-US" altLang="zh-TW" sz="1400" dirty="0">
              <a:solidFill>
                <a:srgbClr val="FFFFFF"/>
              </a:solidFill>
            </a:endParaRPr>
          </a:p>
          <a:p>
            <a:pPr marL="342900" indent="-342900">
              <a:buAutoNum type="arabicPeriod"/>
            </a:pPr>
            <a:r>
              <a:rPr lang="zh-TW" altLang="en-US" sz="1400" dirty="0">
                <a:solidFill>
                  <a:srgbClr val="FFFFFF"/>
                </a:solidFill>
              </a:rPr>
              <a:t>行銷概論</a:t>
            </a:r>
            <a:endParaRPr lang="en-US" altLang="zh-TW" sz="1400" dirty="0">
              <a:solidFill>
                <a:srgbClr val="FFFFFF"/>
              </a:solidFill>
            </a:endParaRPr>
          </a:p>
          <a:p>
            <a:pPr marL="342900" indent="-342900">
              <a:buAutoNum type="arabicPeriod"/>
            </a:pPr>
            <a:r>
              <a:rPr lang="zh-TW" altLang="en-US" sz="1400" dirty="0">
                <a:solidFill>
                  <a:srgbClr val="FFFFFF"/>
                </a:solidFill>
              </a:rPr>
              <a:t>實習工作</a:t>
            </a:r>
            <a:endParaRPr lang="en-US" altLang="zh-TW" sz="1400" dirty="0">
              <a:solidFill>
                <a:srgbClr val="FFFFFF"/>
              </a:solidFill>
            </a:endParaRPr>
          </a:p>
          <a:p>
            <a:pPr marL="342900" indent="-342900">
              <a:buAutoNum type="arabicPeriod"/>
            </a:pPr>
            <a:endParaRPr lang="zh-TW" altLang="en-US" dirty="0">
              <a:solidFill>
                <a:srgbClr val="FFFFFF"/>
              </a:solidFill>
            </a:endParaRPr>
          </a:p>
        </p:txBody>
      </p:sp>
      <p:pic>
        <p:nvPicPr>
          <p:cNvPr id="3" name="Picture 2"/>
          <p:cNvPicPr>
            <a:picLocks noChangeAspect="1"/>
          </p:cNvPicPr>
          <p:nvPr/>
        </p:nvPicPr>
        <p:blipFill>
          <a:blip r:embed="rId4"/>
          <a:stretch>
            <a:fillRect/>
          </a:stretch>
        </p:blipFill>
        <p:spPr>
          <a:xfrm>
            <a:off x="6444208" y="3217540"/>
            <a:ext cx="2160240" cy="2160240"/>
          </a:xfrm>
          <a:prstGeom prst="rect">
            <a:avLst/>
          </a:prstGeom>
        </p:spPr>
      </p:pic>
      <p:sp>
        <p:nvSpPr>
          <p:cNvPr id="10" name="Rounded Rectangle 9"/>
          <p:cNvSpPr/>
          <p:nvPr/>
        </p:nvSpPr>
        <p:spPr>
          <a:xfrm>
            <a:off x="6444208" y="1273324"/>
            <a:ext cx="1944216" cy="1800200"/>
          </a:xfrm>
          <a:prstGeom prst="roundRect">
            <a:avLst/>
          </a:prstGeom>
          <a:solidFill>
            <a:srgbClr val="80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516216" y="1345332"/>
            <a:ext cx="1800200" cy="1769715"/>
          </a:xfrm>
          <a:prstGeom prst="rect">
            <a:avLst/>
          </a:prstGeom>
          <a:noFill/>
        </p:spPr>
        <p:txBody>
          <a:bodyPr wrap="square" rtlCol="0">
            <a:spAutoFit/>
          </a:bodyPr>
          <a:lstStyle/>
          <a:p>
            <a:r>
              <a:rPr lang="zh-TW" altLang="en-US" sz="1400" dirty="0">
                <a:solidFill>
                  <a:srgbClr val="FFFFFF"/>
                </a:solidFill>
              </a:rPr>
              <a:t>教學課綱：</a:t>
            </a:r>
            <a:br>
              <a:rPr lang="en-US" altLang="zh-TW" sz="1400" dirty="0">
                <a:solidFill>
                  <a:srgbClr val="FFFFFF"/>
                </a:solidFill>
              </a:rPr>
            </a:b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商業溝通概要</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財務資源管理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組織與行為</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行銷概論</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實習安置</a:t>
            </a:r>
            <a:endParaRPr lang="en-US" altLang="zh-TW" sz="1400" dirty="0">
              <a:solidFill>
                <a:schemeClr val="bg1"/>
              </a:solidFill>
              <a:latin typeface="新細明體"/>
              <a:cs typeface="新細明體"/>
            </a:endParaRPr>
          </a:p>
          <a:p>
            <a:endParaRPr lang="en-US" sz="1100" dirty="0"/>
          </a:p>
        </p:txBody>
      </p:sp>
      <p:cxnSp>
        <p:nvCxnSpPr>
          <p:cNvPr id="14" name="Straight Connector 13"/>
          <p:cNvCxnSpPr/>
          <p:nvPr/>
        </p:nvCxnSpPr>
        <p:spPr>
          <a:xfrm>
            <a:off x="323528" y="1129308"/>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36734"/>
            <a:ext cx="9143992" cy="5774554"/>
          </a:xfrm>
          <a:prstGeom prst="rect">
            <a:avLst/>
          </a:prstGeom>
        </p:spPr>
      </p:pic>
      <p:sp>
        <p:nvSpPr>
          <p:cNvPr id="12" name="文字方塊 11"/>
          <p:cNvSpPr txBox="1"/>
          <p:nvPr/>
        </p:nvSpPr>
        <p:spPr>
          <a:xfrm>
            <a:off x="142844" y="1309682"/>
            <a:ext cx="5941324" cy="3139321"/>
          </a:xfrm>
          <a:prstGeom prst="rect">
            <a:avLst/>
          </a:prstGeom>
          <a:noFill/>
        </p:spPr>
        <p:txBody>
          <a:bodyPr wrap="square" rtlCol="0">
            <a:spAutoFit/>
          </a:bodyPr>
          <a:lstStyle/>
          <a:p>
            <a:r>
              <a:rPr lang="zh-TW" altLang="en-US" b="1" dirty="0">
                <a:latin typeface="新細明體"/>
                <a:ea typeface="新細明體"/>
                <a:cs typeface="新細明體"/>
              </a:rPr>
              <a:t>課程架構：</a:t>
            </a:r>
            <a:r>
              <a:rPr lang="en-US" altLang="zh-TW" dirty="0">
                <a:latin typeface="新細明體"/>
                <a:ea typeface="新細明體"/>
                <a:cs typeface="新細明體"/>
              </a:rPr>
              <a:t>24</a:t>
            </a:r>
            <a:r>
              <a:rPr lang="zh-TW" altLang="en-US" dirty="0">
                <a:latin typeface="新細明體"/>
                <a:ea typeface="新細明體"/>
                <a:cs typeface="新細明體"/>
              </a:rPr>
              <a:t> 週研習課程</a:t>
            </a:r>
            <a:r>
              <a:rPr lang="en-US" altLang="zh-TW" dirty="0">
                <a:latin typeface="新細明體"/>
                <a:ea typeface="新細明體"/>
                <a:cs typeface="新細明體"/>
              </a:rPr>
              <a:t>+24</a:t>
            </a:r>
            <a:r>
              <a:rPr lang="zh-TW" altLang="en-US" dirty="0">
                <a:latin typeface="新細明體"/>
                <a:ea typeface="新細明體"/>
                <a:cs typeface="新細明體"/>
              </a:rPr>
              <a:t>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18</a:t>
            </a:r>
            <a:r>
              <a:rPr lang="zh-TW" altLang="en-US" dirty="0">
                <a:latin typeface="新細明體"/>
                <a:ea typeface="新細明體"/>
                <a:cs typeface="新細明體"/>
              </a:rPr>
              <a:t>週假期</a:t>
            </a:r>
            <a:endParaRPr lang="en-US" altLang="zh-TW" dirty="0">
              <a:latin typeface="新細明體"/>
              <a:ea typeface="新細明體"/>
              <a:cs typeface="新細明體"/>
            </a:endParaRPr>
          </a:p>
          <a:p>
            <a:r>
              <a:rPr lang="zh-TW" altLang="en-US" b="1" dirty="0">
                <a:latin typeface="新細明體"/>
                <a:ea typeface="新細明體"/>
                <a:cs typeface="新細明體"/>
              </a:rPr>
              <a:t>開課日期：</a:t>
            </a:r>
            <a:r>
              <a:rPr lang="zh-TW" altLang="en-US" dirty="0">
                <a:latin typeface="新細明體"/>
                <a:ea typeface="新細明體"/>
                <a:cs typeface="新細明體"/>
              </a:rPr>
              <a:t>一月</a:t>
            </a:r>
            <a:r>
              <a:rPr lang="zh-TW" altLang="zh-TW" dirty="0">
                <a:latin typeface="新細明體"/>
                <a:ea typeface="新細明體"/>
                <a:cs typeface="新細明體"/>
              </a:rPr>
              <a:t>、</a:t>
            </a:r>
            <a:r>
              <a:rPr lang="zh-TW" altLang="en-US" dirty="0">
                <a:latin typeface="新細明體"/>
                <a:ea typeface="新細明體"/>
                <a:cs typeface="新細明體"/>
              </a:rPr>
              <a:t>三月</a:t>
            </a:r>
            <a:r>
              <a:rPr lang="zh-TW" altLang="zh-TW" dirty="0">
                <a:latin typeface="新細明體"/>
                <a:ea typeface="新細明體"/>
                <a:cs typeface="新細明體"/>
              </a:rPr>
              <a:t>、</a:t>
            </a:r>
            <a:r>
              <a:rPr lang="zh-TW" altLang="en-US" dirty="0">
                <a:latin typeface="新細明體"/>
                <a:ea typeface="新細明體"/>
                <a:cs typeface="新細明體"/>
              </a:rPr>
              <a:t>五月</a:t>
            </a:r>
            <a:r>
              <a:rPr lang="zh-TW" altLang="zh-TW" dirty="0">
                <a:latin typeface="新細明體"/>
                <a:ea typeface="新細明體"/>
                <a:cs typeface="新細明體"/>
              </a:rPr>
              <a:t>、</a:t>
            </a:r>
            <a:r>
              <a:rPr lang="zh-TW" altLang="en-US" dirty="0">
                <a:latin typeface="新細明體"/>
                <a:ea typeface="新細明體"/>
                <a:cs typeface="新細明體"/>
              </a:rPr>
              <a:t>七月</a:t>
            </a:r>
            <a:r>
              <a:rPr lang="zh-TW" altLang="zh-TW" dirty="0">
                <a:latin typeface="新細明體"/>
                <a:ea typeface="新細明體"/>
                <a:cs typeface="新細明體"/>
              </a:rPr>
              <a:t>、</a:t>
            </a:r>
            <a:r>
              <a:rPr lang="zh-TW" altLang="en-US" dirty="0">
                <a:latin typeface="新細明體"/>
                <a:ea typeface="新細明體"/>
                <a:cs typeface="新細明體"/>
              </a:rPr>
              <a:t>九月</a:t>
            </a:r>
            <a:r>
              <a:rPr lang="zh-TW" altLang="zh-TW" dirty="0">
                <a:latin typeface="新細明體"/>
                <a:ea typeface="新細明體"/>
                <a:cs typeface="新細明體"/>
              </a:rPr>
              <a:t>、</a:t>
            </a:r>
            <a:r>
              <a:rPr lang="zh-TW" altLang="en-US" dirty="0">
                <a:latin typeface="新細明體"/>
                <a:ea typeface="新細明體"/>
                <a:cs typeface="新細明體"/>
              </a:rPr>
              <a:t>十一月</a:t>
            </a:r>
            <a:br>
              <a:rPr lang="en-US" altLang="zh-TW" dirty="0">
                <a:latin typeface="新細明體"/>
                <a:ea typeface="新細明體"/>
                <a:cs typeface="新細明體"/>
              </a:rPr>
            </a:br>
            <a:r>
              <a:rPr lang="zh-TW" altLang="en-US" b="1" dirty="0">
                <a:latin typeface="新細明體"/>
                <a:ea typeface="新細明體"/>
                <a:cs typeface="新細明體"/>
              </a:rPr>
              <a:t>課程時間</a:t>
            </a:r>
            <a:r>
              <a:rPr lang="zh-TW" altLang="en-US" dirty="0">
                <a:latin typeface="新細明體"/>
                <a:ea typeface="新細明體"/>
                <a:cs typeface="新細明體"/>
              </a:rPr>
              <a:t>：星期一～星期四</a:t>
            </a:r>
            <a:r>
              <a:rPr lang="en-US" altLang="zh-TW" dirty="0">
                <a:latin typeface="新細明體"/>
                <a:ea typeface="新細明體"/>
                <a:cs typeface="新細明體"/>
              </a:rPr>
              <a:t> </a:t>
            </a:r>
            <a:r>
              <a:rPr lang="zh-TW" altLang="en-US" dirty="0">
                <a:latin typeface="新細明體"/>
                <a:ea typeface="新細明體"/>
                <a:cs typeface="新細明體"/>
              </a:rPr>
              <a:t>9</a:t>
            </a:r>
            <a:r>
              <a:rPr lang="en-US" altLang="zh-TW" dirty="0">
                <a:latin typeface="新細明體"/>
                <a:ea typeface="新細明體"/>
                <a:cs typeface="新細明體"/>
              </a:rPr>
              <a:t>am-2pm</a:t>
            </a:r>
            <a:r>
              <a:rPr lang="en-US" altLang="zh-TW" dirty="0">
                <a:latin typeface="新細明體"/>
                <a:cs typeface="新細明體"/>
              </a:rPr>
              <a:t>/</a:t>
            </a:r>
            <a:r>
              <a:rPr lang="zh-TW" altLang="en-US" dirty="0">
                <a:latin typeface="新細明體"/>
                <a:cs typeface="新細明體"/>
              </a:rPr>
              <a:t> 或</a:t>
            </a:r>
            <a:r>
              <a:rPr lang="en-US" altLang="zh-TW" dirty="0">
                <a:latin typeface="新細明體"/>
                <a:cs typeface="新細明體"/>
              </a:rPr>
              <a:t> 5:15pm-9:45pm</a:t>
            </a:r>
            <a:br>
              <a:rPr lang="en-US" altLang="zh-TW" dirty="0">
                <a:latin typeface="新細明體"/>
                <a:cs typeface="新細明體"/>
              </a:rPr>
            </a:br>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適合希望在商業管理領域獲得成功的學生，畢業生可以在各種不同領域尋求職位，包括：行銷</a:t>
            </a:r>
            <a:r>
              <a:rPr lang="zh-TW" altLang="zh-TW" sz="1400" dirty="0">
                <a:latin typeface="新細明體"/>
                <a:cs typeface="新細明體"/>
              </a:rPr>
              <a:t>、</a:t>
            </a:r>
            <a:r>
              <a:rPr lang="zh-TW" altLang="en-US" sz="1400" dirty="0">
                <a:latin typeface="新細明體"/>
                <a:cs typeface="新細明體"/>
              </a:rPr>
              <a:t>財務</a:t>
            </a:r>
            <a:r>
              <a:rPr lang="zh-TW" altLang="zh-TW" sz="1400" dirty="0">
                <a:latin typeface="新細明體"/>
                <a:cs typeface="新細明體"/>
              </a:rPr>
              <a:t>、</a:t>
            </a:r>
            <a:r>
              <a:rPr lang="zh-TW" altLang="en-US" sz="1400" dirty="0">
                <a:latin typeface="新細明體"/>
                <a:cs typeface="新細明體"/>
              </a:rPr>
              <a:t>人力資源和管理</a:t>
            </a:r>
            <a:r>
              <a:rPr lang="zh-TW" altLang="zh-TW" sz="1400" dirty="0">
                <a:latin typeface="新細明體"/>
                <a:cs typeface="新細明體"/>
              </a:rPr>
              <a:t>、</a:t>
            </a:r>
            <a:r>
              <a:rPr lang="zh-TW" altLang="en-US" sz="1400" dirty="0">
                <a:latin typeface="新細明體"/>
                <a:cs typeface="新細明體"/>
              </a:rPr>
              <a:t>等等。</a:t>
            </a:r>
            <a:endParaRPr lang="en-US" altLang="zh-TW" sz="1400" dirty="0">
              <a:latin typeface="新細明體"/>
              <a:ea typeface="新細明體"/>
              <a:cs typeface="新細明體"/>
            </a:endParaRPr>
          </a:p>
          <a:p>
            <a:endParaRPr lang="en-US" altLang="zh-TW" sz="1400" dirty="0">
              <a:latin typeface="新細明體"/>
              <a:ea typeface="新細明體"/>
              <a:cs typeface="新細明體"/>
            </a:endParaRPr>
          </a:p>
          <a:p>
            <a:r>
              <a:rPr lang="zh-TW" altLang="en-US" sz="1400" dirty="0">
                <a:latin typeface="新細明體"/>
                <a:ea typeface="新細明體"/>
                <a:cs typeface="新細明體"/>
              </a:rPr>
              <a:t>你將學會</a:t>
            </a:r>
            <a:r>
              <a:rPr lang="en-US" altLang="zh-TW" sz="1400" dirty="0">
                <a:latin typeface="新細明體"/>
                <a:ea typeface="新細明體"/>
                <a:cs typeface="新細明體"/>
              </a:rPr>
              <a:t>:</a:t>
            </a:r>
            <a:r>
              <a:rPr lang="zh-TW" altLang="en-US" sz="1400" dirty="0">
                <a:latin typeface="新細明體"/>
                <a:ea typeface="新細明體"/>
                <a:cs typeface="新細明體"/>
              </a:rPr>
              <a:t> </a:t>
            </a:r>
          </a:p>
          <a:p>
            <a:pPr marL="285750" indent="-285750">
              <a:buFont typeface="Arial"/>
              <a:buChar char="•"/>
            </a:pPr>
            <a:r>
              <a:rPr lang="zh-TW" altLang="en-US" sz="1400" dirty="0">
                <a:latin typeface="新細明體"/>
                <a:ea typeface="新細明體"/>
                <a:cs typeface="新細明體"/>
              </a:rPr>
              <a:t>如何識別並理解成功企業的技術與理論，包括如何管理財務</a:t>
            </a:r>
            <a:r>
              <a:rPr lang="zh-TW" altLang="zh-TW" sz="1400" dirty="0">
                <a:latin typeface="新細明體"/>
                <a:cs typeface="新細明體"/>
              </a:rPr>
              <a:t>、</a:t>
            </a:r>
            <a:r>
              <a:rPr lang="zh-TW" altLang="en-US" sz="1400" dirty="0">
                <a:latin typeface="新細明體"/>
                <a:cs typeface="新細明體"/>
              </a:rPr>
              <a:t>行銷的原則以為如何制定有效的策略</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培養必要的技能和知識，在工作場所產生正面影響</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使用認知和解決問題的能力來提高工作效能</a:t>
            </a:r>
            <a:r>
              <a:rPr lang="zh-TW" altLang="en-US" sz="1400" dirty="0">
                <a:latin typeface="新細明體"/>
                <a:cs typeface="新細明體"/>
              </a:rPr>
              <a:t>和有效的溝通</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能夠有效的和團隊配合也能夠獨立作業</a:t>
            </a:r>
            <a:endParaRPr lang="en-US" altLang="zh-TW" sz="1400" dirty="0">
              <a:latin typeface="新細明體"/>
              <a:ea typeface="新細明體"/>
              <a:cs typeface="新細明體"/>
            </a:endParaRPr>
          </a:p>
        </p:txBody>
      </p:sp>
      <p:sp>
        <p:nvSpPr>
          <p:cNvPr id="5" name="Rounded Rectangle 4"/>
          <p:cNvSpPr/>
          <p:nvPr/>
        </p:nvSpPr>
        <p:spPr>
          <a:xfrm>
            <a:off x="6156176" y="1201316"/>
            <a:ext cx="2664296" cy="223224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文字方塊 8"/>
          <p:cNvSpPr txBox="1"/>
          <p:nvPr/>
        </p:nvSpPr>
        <p:spPr>
          <a:xfrm>
            <a:off x="1907704" y="121196"/>
            <a:ext cx="5544616" cy="1138773"/>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Business</a:t>
            </a:r>
            <a:r>
              <a:rPr lang="zh-TW" altLang="en-US" sz="2400" dirty="0">
                <a:latin typeface="Lucida Grande CY"/>
                <a:cs typeface="Lucida Grande CY"/>
              </a:rPr>
              <a:t> </a:t>
            </a:r>
            <a:r>
              <a:rPr lang="en-US" altLang="zh-TW" sz="2400" dirty="0">
                <a:latin typeface="Lucida Grande CY"/>
                <a:cs typeface="Lucida Grande CY"/>
              </a:rPr>
              <a:t>Administration</a:t>
            </a:r>
          </a:p>
          <a:p>
            <a:r>
              <a:rPr lang="zh-TW" altLang="en-US" sz="2400" dirty="0"/>
              <a:t>商業管理文憑</a:t>
            </a:r>
            <a:r>
              <a:rPr lang="en-US" altLang="zh-TW" sz="2400" dirty="0"/>
              <a:t> 480hr</a:t>
            </a:r>
            <a:r>
              <a:rPr lang="zh-TW" altLang="en-US" sz="2400" dirty="0"/>
              <a:t> 課程 </a:t>
            </a:r>
            <a:r>
              <a:rPr lang="en-US" altLang="zh-TW" sz="2400" dirty="0"/>
              <a:t>+480hr</a:t>
            </a:r>
            <a:r>
              <a:rPr lang="zh-TW" altLang="en-US" sz="2400" dirty="0"/>
              <a:t> 實習</a:t>
            </a:r>
            <a:endParaRPr lang="en-US" altLang="zh-TW" sz="2400" dirty="0"/>
          </a:p>
          <a:p>
            <a:endParaRPr lang="zh-TW" altLang="en-US" sz="2000" dirty="0"/>
          </a:p>
        </p:txBody>
      </p:sp>
      <p:sp>
        <p:nvSpPr>
          <p:cNvPr id="15" name="文字方塊 14"/>
          <p:cNvSpPr txBox="1"/>
          <p:nvPr/>
        </p:nvSpPr>
        <p:spPr>
          <a:xfrm>
            <a:off x="323528" y="4422512"/>
            <a:ext cx="4214842" cy="523220"/>
          </a:xfrm>
          <a:prstGeom prst="rect">
            <a:avLst/>
          </a:prstGeom>
          <a:noFill/>
        </p:spPr>
        <p:txBody>
          <a:bodyPr wrap="square" rtlCol="0">
            <a:spAutoFit/>
          </a:bodyPr>
          <a:lstStyle/>
          <a:p>
            <a:r>
              <a:rPr lang="zh-TW" altLang="en-US" sz="1400" dirty="0"/>
              <a:t>職涯規劃</a:t>
            </a:r>
            <a:r>
              <a:rPr lang="en-US" altLang="zh-TW" sz="1400" dirty="0"/>
              <a:t>:</a:t>
            </a:r>
            <a:r>
              <a:rPr lang="zh-TW" altLang="en-US" sz="1400" dirty="0"/>
              <a:t> 行銷與銷售經理</a:t>
            </a:r>
            <a:r>
              <a:rPr lang="en-US" altLang="zh-TW" sz="1400" dirty="0"/>
              <a:t>/ </a:t>
            </a:r>
            <a:r>
              <a:rPr lang="zh-TW" altLang="en-US" sz="1400" dirty="0"/>
              <a:t>專案經理</a:t>
            </a:r>
            <a:r>
              <a:rPr lang="en-US" altLang="zh-TW" sz="1400" dirty="0"/>
              <a:t>/</a:t>
            </a:r>
            <a:r>
              <a:rPr lang="zh-TW" altLang="en-US" sz="1400" dirty="0"/>
              <a:t> 人資</a:t>
            </a:r>
            <a:r>
              <a:rPr lang="en-US" altLang="zh-TW" sz="1400" dirty="0"/>
              <a:t>/</a:t>
            </a:r>
            <a:r>
              <a:rPr lang="zh-TW" altLang="en-US" sz="1400" dirty="0"/>
              <a:t>客服人員</a:t>
            </a:r>
            <a:r>
              <a:rPr lang="en-US" altLang="zh-TW" sz="1400" dirty="0"/>
              <a:t>/</a:t>
            </a:r>
            <a:r>
              <a:rPr lang="zh-TW" altLang="en-US" sz="1400" dirty="0"/>
              <a:t>會計人員</a:t>
            </a:r>
            <a:r>
              <a:rPr lang="en-US" altLang="zh-TW" sz="1400" dirty="0"/>
              <a:t>/ </a:t>
            </a:r>
            <a:r>
              <a:rPr lang="zh-TW" altLang="en-US" sz="1400" dirty="0"/>
              <a:t>行政人員</a:t>
            </a:r>
          </a:p>
        </p:txBody>
      </p:sp>
      <p:sp>
        <p:nvSpPr>
          <p:cNvPr id="13" name="文字方塊 12"/>
          <p:cNvSpPr txBox="1"/>
          <p:nvPr/>
        </p:nvSpPr>
        <p:spPr>
          <a:xfrm>
            <a:off x="6228184" y="1201316"/>
            <a:ext cx="2664296" cy="2308324"/>
          </a:xfrm>
          <a:prstGeom prst="rect">
            <a:avLst/>
          </a:prstGeom>
          <a:noFill/>
        </p:spPr>
        <p:txBody>
          <a:bodyPr wrap="square" rtlCol="0">
            <a:spAutoFit/>
          </a:bodyPr>
          <a:lstStyle/>
          <a:p>
            <a:pPr marL="342900" indent="-342900">
              <a:buAutoNum type="arabicPeriod"/>
            </a:pPr>
            <a:r>
              <a:rPr lang="zh-TW" altLang="en-US" sz="1400" dirty="0">
                <a:solidFill>
                  <a:schemeClr val="bg1"/>
                </a:solidFill>
                <a:latin typeface="新細明體"/>
                <a:ea typeface="新細明體"/>
                <a:cs typeface="新細明體"/>
              </a:rPr>
              <a:t>商業溝通概要</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記帳與電子化基本財務會計</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商業環境</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財務資源管理</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組織與行為</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行銷概論</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商業決策</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專案研究</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實習安置</a:t>
            </a:r>
            <a:endParaRPr lang="en-US" altLang="zh-TW" sz="1400" dirty="0">
              <a:solidFill>
                <a:schemeClr val="bg1"/>
              </a:solidFill>
              <a:latin typeface="新細明體"/>
              <a:ea typeface="新細明體"/>
              <a:cs typeface="新細明體"/>
            </a:endParaRPr>
          </a:p>
          <a:p>
            <a:endParaRPr lang="zh-TW" altLang="en-US" dirty="0">
              <a:solidFill>
                <a:schemeClr val="bg1"/>
              </a:solidFill>
            </a:endParaRPr>
          </a:p>
        </p:txBody>
      </p:sp>
      <p:cxnSp>
        <p:nvCxnSpPr>
          <p:cNvPr id="18" name="Straight Connector 17"/>
          <p:cNvCxnSpPr/>
          <p:nvPr/>
        </p:nvCxnSpPr>
        <p:spPr>
          <a:xfrm>
            <a:off x="323528" y="1057300"/>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a:off x="6012160" y="3577580"/>
            <a:ext cx="2628698" cy="1368152"/>
          </a:xfrm>
          <a:prstGeom prst="rect">
            <a:avLst/>
          </a:prstGeom>
        </p:spPr>
      </p:pic>
      <p:sp>
        <p:nvSpPr>
          <p:cNvPr id="20" name="TextBox 19"/>
          <p:cNvSpPr txBox="1"/>
          <p:nvPr/>
        </p:nvSpPr>
        <p:spPr>
          <a:xfrm>
            <a:off x="6084168" y="4945732"/>
            <a:ext cx="2664296" cy="276999"/>
          </a:xfrm>
          <a:prstGeom prst="rect">
            <a:avLst/>
          </a:prstGeom>
          <a:noFill/>
        </p:spPr>
        <p:txBody>
          <a:bodyPr wrap="square" rtlCol="0">
            <a:spAutoFit/>
          </a:bodyPr>
          <a:lstStyle/>
          <a:p>
            <a:r>
              <a:rPr lang="zh-TW" altLang="en-US" sz="1200" i="1" dirty="0"/>
              <a:t>聽聽</a:t>
            </a:r>
            <a:r>
              <a:rPr lang="en-US" sz="1200" i="1" kern="1200" dirty="0"/>
              <a:t> </a:t>
            </a:r>
            <a:r>
              <a:rPr lang="en-US" sz="1200" b="1" i="1" kern="1200" dirty="0">
                <a:hlinkClick r:id="rId5"/>
              </a:rPr>
              <a:t>Marina Noda</a:t>
            </a:r>
            <a:r>
              <a:rPr lang="en-US" sz="1200" b="1" i="1" kern="1200" dirty="0"/>
              <a:t> </a:t>
            </a:r>
            <a:r>
              <a:rPr lang="zh-TW" altLang="en-US" sz="1200" b="1" i="1" kern="1200" dirty="0"/>
              <a:t>怎麼說？</a:t>
            </a:r>
            <a:r>
              <a:rPr lang="en-US" sz="1200" i="1" kern="1200" dirty="0"/>
              <a:t>, Japan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22820"/>
            <a:ext cx="9143992" cy="5774554"/>
          </a:xfrm>
          <a:prstGeom prst="rect">
            <a:avLst/>
          </a:prstGeom>
        </p:spPr>
      </p:pic>
      <p:sp>
        <p:nvSpPr>
          <p:cNvPr id="12" name="文字方塊 11"/>
          <p:cNvSpPr txBox="1"/>
          <p:nvPr/>
        </p:nvSpPr>
        <p:spPr>
          <a:xfrm>
            <a:off x="142844" y="1309682"/>
            <a:ext cx="5941324" cy="3139321"/>
          </a:xfrm>
          <a:prstGeom prst="rect">
            <a:avLst/>
          </a:prstGeom>
          <a:noFill/>
        </p:spPr>
        <p:txBody>
          <a:bodyPr wrap="square" rtlCol="0">
            <a:spAutoFit/>
          </a:bodyPr>
          <a:lstStyle/>
          <a:p>
            <a:r>
              <a:rPr lang="zh-TW" altLang="en-US" b="1" dirty="0">
                <a:latin typeface="新細明體"/>
                <a:cs typeface="新細明體"/>
              </a:rPr>
              <a:t>課程架構：</a:t>
            </a:r>
            <a:r>
              <a:rPr lang="zh-TW" altLang="zh-TW" dirty="0">
                <a:latin typeface="新細明體"/>
                <a:cs typeface="新細明體"/>
              </a:rPr>
              <a:t>4</a:t>
            </a:r>
            <a:r>
              <a:rPr lang="en-US" altLang="zh-TW" dirty="0">
                <a:latin typeface="新細明體"/>
                <a:cs typeface="新細明體"/>
              </a:rPr>
              <a:t>8</a:t>
            </a:r>
            <a:r>
              <a:rPr lang="zh-TW" altLang="en-US" dirty="0">
                <a:latin typeface="新細明體"/>
                <a:cs typeface="新細明體"/>
              </a:rPr>
              <a:t> 週研習課程</a:t>
            </a:r>
            <a:r>
              <a:rPr lang="en-US" altLang="zh-TW" dirty="0">
                <a:latin typeface="新細明體"/>
                <a:cs typeface="新細明體"/>
              </a:rPr>
              <a:t>+</a:t>
            </a:r>
            <a:r>
              <a:rPr lang="zh-TW" altLang="zh-TW" dirty="0">
                <a:latin typeface="新細明體"/>
                <a:cs typeface="新細明體"/>
              </a:rPr>
              <a:t>2</a:t>
            </a:r>
            <a:r>
              <a:rPr lang="en-US" altLang="zh-TW" dirty="0">
                <a:latin typeface="新細明體"/>
                <a:cs typeface="新細明體"/>
              </a:rPr>
              <a:t>4</a:t>
            </a:r>
            <a:r>
              <a:rPr lang="zh-TW" altLang="en-US" dirty="0">
                <a:latin typeface="新細明體"/>
                <a:cs typeface="新細明體"/>
              </a:rPr>
              <a:t>週實習 </a:t>
            </a:r>
            <a:r>
              <a:rPr lang="en-US" altLang="zh-TW" dirty="0">
                <a:latin typeface="新細明體"/>
                <a:cs typeface="新細明體"/>
              </a:rPr>
              <a:t>+</a:t>
            </a:r>
            <a:r>
              <a:rPr lang="zh-TW" altLang="en-US" dirty="0">
                <a:latin typeface="新細明體"/>
                <a:cs typeface="新細明體"/>
              </a:rPr>
              <a:t> </a:t>
            </a:r>
            <a:r>
              <a:rPr lang="zh-TW" altLang="zh-TW" dirty="0">
                <a:latin typeface="新細明體"/>
                <a:cs typeface="新細明體"/>
              </a:rPr>
              <a:t>3</a:t>
            </a:r>
            <a:r>
              <a:rPr lang="en-US" altLang="zh-TW" dirty="0">
                <a:latin typeface="新細明體"/>
                <a:cs typeface="新細明體"/>
              </a:rPr>
              <a:t>7</a:t>
            </a:r>
            <a:r>
              <a:rPr lang="zh-TW" altLang="en-US" dirty="0">
                <a:latin typeface="新細明體"/>
                <a:cs typeface="新細明體"/>
              </a:rPr>
              <a:t> 週假期</a:t>
            </a:r>
            <a:endParaRPr lang="en-US" altLang="zh-TW" dirty="0">
              <a:latin typeface="新細明體"/>
              <a:cs typeface="新細明體"/>
            </a:endParaRPr>
          </a:p>
          <a:p>
            <a:r>
              <a:rPr lang="zh-TW" altLang="en-US" b="1" dirty="0">
                <a:latin typeface="新細明體"/>
                <a:cs typeface="新細明體"/>
              </a:rPr>
              <a:t>開課日期：</a:t>
            </a:r>
            <a:r>
              <a:rPr lang="zh-TW" altLang="en-US" dirty="0">
                <a:latin typeface="新細明體"/>
                <a:cs typeface="新細明體"/>
              </a:rPr>
              <a:t>一月</a:t>
            </a:r>
            <a:r>
              <a:rPr lang="zh-TW" altLang="zh-TW" dirty="0">
                <a:latin typeface="新細明體"/>
                <a:cs typeface="新細明體"/>
              </a:rPr>
              <a:t>、</a:t>
            </a:r>
            <a:r>
              <a:rPr lang="zh-TW" altLang="en-US" dirty="0">
                <a:latin typeface="新細明體"/>
                <a:cs typeface="新細明體"/>
              </a:rPr>
              <a:t>三月</a:t>
            </a:r>
            <a:r>
              <a:rPr lang="zh-TW" altLang="zh-TW" dirty="0">
                <a:latin typeface="新細明體"/>
                <a:cs typeface="新細明體"/>
              </a:rPr>
              <a:t>、</a:t>
            </a:r>
            <a:r>
              <a:rPr lang="zh-TW" altLang="en-US" dirty="0">
                <a:latin typeface="新細明體"/>
                <a:cs typeface="新細明體"/>
              </a:rPr>
              <a:t>五月</a:t>
            </a:r>
            <a:r>
              <a:rPr lang="zh-TW" altLang="zh-TW" dirty="0">
                <a:latin typeface="新細明體"/>
                <a:cs typeface="新細明體"/>
              </a:rPr>
              <a:t>、</a:t>
            </a:r>
            <a:r>
              <a:rPr lang="zh-TW" altLang="en-US" dirty="0">
                <a:latin typeface="新細明體"/>
                <a:cs typeface="新細明體"/>
              </a:rPr>
              <a:t>七月</a:t>
            </a:r>
            <a:r>
              <a:rPr lang="zh-TW" altLang="zh-TW" dirty="0">
                <a:latin typeface="新細明體"/>
                <a:cs typeface="新細明體"/>
              </a:rPr>
              <a:t>、</a:t>
            </a:r>
            <a:r>
              <a:rPr lang="zh-TW" altLang="en-US" dirty="0">
                <a:latin typeface="新細明體"/>
                <a:cs typeface="新細明體"/>
              </a:rPr>
              <a:t>九月</a:t>
            </a:r>
            <a:r>
              <a:rPr lang="zh-TW" altLang="zh-TW" dirty="0">
                <a:latin typeface="新細明體"/>
                <a:cs typeface="新細明體"/>
              </a:rPr>
              <a:t>、</a:t>
            </a:r>
            <a:r>
              <a:rPr lang="zh-TW" altLang="en-US" dirty="0">
                <a:latin typeface="新細明體"/>
                <a:cs typeface="新細明體"/>
              </a:rPr>
              <a:t>十一月</a:t>
            </a:r>
            <a:br>
              <a:rPr lang="en-US" altLang="zh-TW" dirty="0">
                <a:latin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：星期一～星期四</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r>
              <a:rPr lang="zh-TW" altLang="en-US" dirty="0">
                <a:latin typeface="新細明體"/>
                <a:cs typeface="新細明體"/>
              </a:rPr>
              <a:t> 或</a:t>
            </a:r>
            <a:r>
              <a:rPr lang="en-US" altLang="zh-TW" dirty="0">
                <a:latin typeface="新細明體"/>
                <a:cs typeface="新細明體"/>
              </a:rPr>
              <a:t> 5:15pm-9:45pm</a:t>
            </a:r>
            <a:br>
              <a:rPr lang="en-US" altLang="zh-TW" dirty="0">
                <a:latin typeface="新細明體"/>
                <a:cs typeface="新細明體"/>
              </a:rPr>
            </a:br>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適合希望從事國際商務職業的人士，此課程將使學生為各個領域的職位做好準備，包括：行銷</a:t>
            </a:r>
            <a:r>
              <a:rPr lang="zh-TW" altLang="zh-TW" sz="1400" dirty="0">
                <a:latin typeface="新細明體"/>
                <a:cs typeface="新細明體"/>
              </a:rPr>
              <a:t>、</a:t>
            </a:r>
            <a:r>
              <a:rPr lang="zh-TW" altLang="en-US" sz="1400" dirty="0">
                <a:latin typeface="新細明體"/>
                <a:cs typeface="新細明體"/>
              </a:rPr>
              <a:t>財務</a:t>
            </a:r>
            <a:r>
              <a:rPr lang="zh-TW" altLang="zh-TW" sz="1400" dirty="0">
                <a:latin typeface="新細明體"/>
                <a:cs typeface="新細明體"/>
              </a:rPr>
              <a:t>、</a:t>
            </a:r>
            <a:r>
              <a:rPr lang="zh-TW" altLang="en-US" sz="1400" dirty="0">
                <a:latin typeface="新細明體"/>
                <a:cs typeface="新細明體"/>
              </a:rPr>
              <a:t>人力資源和管理，等等。</a:t>
            </a:r>
            <a:endParaRPr lang="en-US" altLang="zh-TW" sz="1400" dirty="0">
              <a:latin typeface="新細明體"/>
              <a:cs typeface="新細明體"/>
            </a:endParaRPr>
          </a:p>
          <a:p>
            <a:endParaRPr lang="en-US" altLang="zh-TW" sz="1400" dirty="0">
              <a:latin typeface="新細明體"/>
              <a:ea typeface="新細明體"/>
              <a:cs typeface="新細明體"/>
            </a:endParaRPr>
          </a:p>
          <a:p>
            <a:r>
              <a:rPr lang="zh-TW" altLang="en-US" sz="1400" dirty="0">
                <a:latin typeface="新細明體"/>
                <a:ea typeface="新細明體"/>
                <a:cs typeface="新細明體"/>
              </a:rPr>
              <a:t>你將學會</a:t>
            </a:r>
            <a:r>
              <a:rPr lang="en-US" altLang="zh-TW" sz="1400" dirty="0">
                <a:latin typeface="新細明體"/>
                <a:ea typeface="新細明體"/>
                <a:cs typeface="新細明體"/>
              </a:rPr>
              <a:t>:</a:t>
            </a:r>
            <a:r>
              <a:rPr lang="zh-TW" altLang="en-US" sz="1400" dirty="0">
                <a:latin typeface="新細明體"/>
                <a:ea typeface="新細明體"/>
                <a:cs typeface="新細明體"/>
              </a:rPr>
              <a:t> </a:t>
            </a:r>
          </a:p>
          <a:p>
            <a:pPr marL="285750" indent="-285750">
              <a:buFont typeface="Arial"/>
              <a:buChar char="•"/>
            </a:pPr>
            <a:r>
              <a:rPr lang="zh-TW" altLang="en-US" sz="1400" dirty="0">
                <a:latin typeface="新細明體"/>
                <a:ea typeface="新細明體"/>
                <a:cs typeface="新細明體"/>
              </a:rPr>
              <a:t>培養必要的技能和知識，立即成為經理人</a:t>
            </a:r>
            <a:r>
              <a:rPr lang="zh-TW" altLang="en-US" sz="1400" dirty="0">
                <a:latin typeface="新細明體"/>
                <a:cs typeface="新細明體"/>
              </a:rPr>
              <a:t>，並提高您的個人和專業技能，幫助您實現目標</a:t>
            </a:r>
            <a:endParaRPr lang="en-US" altLang="zh-TW" sz="1400" dirty="0">
              <a:latin typeface="新細明體"/>
              <a:cs typeface="新細明體"/>
            </a:endParaRPr>
          </a:p>
          <a:p>
            <a:pPr marL="285750" indent="-285750">
              <a:buFont typeface="Arial"/>
              <a:buChar char="•"/>
            </a:pPr>
            <a:r>
              <a:rPr lang="zh-TW" altLang="en-US" sz="1400" dirty="0">
                <a:latin typeface="新細明體"/>
                <a:cs typeface="新細明體"/>
              </a:rPr>
              <a:t>運用專業認知和解學問題的能力，在團隊裡有效地發揮自我能力並同時在做重要決定時能夠保有職業道德</a:t>
            </a:r>
            <a:endParaRPr lang="en-US" altLang="zh-TW" sz="1400" dirty="0">
              <a:latin typeface="新細明體"/>
              <a:cs typeface="新細明體"/>
            </a:endParaRPr>
          </a:p>
          <a:p>
            <a:pPr marL="285750" indent="-285750">
              <a:buFont typeface="Arial"/>
              <a:buChar char="•"/>
            </a:pPr>
            <a:r>
              <a:rPr lang="zh-TW" altLang="en-US" sz="1400" dirty="0">
                <a:latin typeface="新細明體"/>
                <a:cs typeface="新細明體"/>
              </a:rPr>
              <a:t>餵各種文化國家的工作做好準備，並瞭解如何制定有效的溝通策略</a:t>
            </a:r>
            <a:endParaRPr lang="en-US" altLang="zh-TW" sz="1400" dirty="0">
              <a:latin typeface="新細明體"/>
              <a:cs typeface="新細明體"/>
            </a:endParaRPr>
          </a:p>
        </p:txBody>
      </p:sp>
      <p:sp>
        <p:nvSpPr>
          <p:cNvPr id="5" name="Rounded Rectangle 4"/>
          <p:cNvSpPr/>
          <p:nvPr/>
        </p:nvSpPr>
        <p:spPr>
          <a:xfrm>
            <a:off x="6156176" y="1129308"/>
            <a:ext cx="2736304" cy="410445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文字方塊 8"/>
          <p:cNvSpPr txBox="1"/>
          <p:nvPr/>
        </p:nvSpPr>
        <p:spPr>
          <a:xfrm>
            <a:off x="1907704" y="82287"/>
            <a:ext cx="6408712" cy="830997"/>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Business</a:t>
            </a:r>
            <a:r>
              <a:rPr lang="zh-TW" altLang="en-US" sz="2400" dirty="0">
                <a:latin typeface="Lucida Grande CY"/>
                <a:cs typeface="Lucida Grande CY"/>
              </a:rPr>
              <a:t> </a:t>
            </a:r>
            <a:r>
              <a:rPr lang="en-US" altLang="zh-TW" sz="2400" dirty="0">
                <a:latin typeface="Lucida Grande CY"/>
                <a:cs typeface="Lucida Grande CY"/>
              </a:rPr>
              <a:t>Management</a:t>
            </a:r>
          </a:p>
          <a:p>
            <a:r>
              <a:rPr lang="zh-TW" altLang="en-US" sz="2400" dirty="0"/>
              <a:t>企業管理文憑</a:t>
            </a:r>
            <a:r>
              <a:rPr lang="en-US" altLang="zh-TW" sz="2400" dirty="0"/>
              <a:t> </a:t>
            </a:r>
            <a:r>
              <a:rPr lang="zh-TW" altLang="en-US" sz="2400" dirty="0"/>
              <a:t> </a:t>
            </a:r>
            <a:r>
              <a:rPr lang="en-US" altLang="zh-TW" sz="2400" dirty="0"/>
              <a:t>960hr</a:t>
            </a:r>
            <a:r>
              <a:rPr lang="zh-TW" altLang="en-US" sz="2400" dirty="0"/>
              <a:t>課程</a:t>
            </a:r>
            <a:r>
              <a:rPr lang="en-US" altLang="zh-TW" sz="2400" dirty="0"/>
              <a:t>+480hr</a:t>
            </a:r>
            <a:r>
              <a:rPr lang="zh-TW" altLang="en-US" sz="2400" dirty="0"/>
              <a:t> 實習</a:t>
            </a:r>
          </a:p>
        </p:txBody>
      </p:sp>
      <p:sp>
        <p:nvSpPr>
          <p:cNvPr id="15" name="文字方塊 14"/>
          <p:cNvSpPr txBox="1"/>
          <p:nvPr/>
        </p:nvSpPr>
        <p:spPr>
          <a:xfrm>
            <a:off x="323528" y="4494520"/>
            <a:ext cx="4320480" cy="523220"/>
          </a:xfrm>
          <a:prstGeom prst="rect">
            <a:avLst/>
          </a:prstGeom>
          <a:noFill/>
        </p:spPr>
        <p:txBody>
          <a:bodyPr wrap="square" rtlCol="0">
            <a:spAutoFit/>
          </a:bodyPr>
          <a:lstStyle/>
          <a:p>
            <a:r>
              <a:rPr lang="zh-TW" altLang="en-US" sz="1400" dirty="0"/>
              <a:t>職涯規劃</a:t>
            </a:r>
            <a:r>
              <a:rPr lang="en-US" altLang="zh-TW" sz="1400" dirty="0"/>
              <a:t>:</a:t>
            </a:r>
            <a:r>
              <a:rPr lang="zh-TW" altLang="en-US" sz="1400" dirty="0"/>
              <a:t> 行銷與銷售經理</a:t>
            </a:r>
            <a:r>
              <a:rPr lang="en-US" altLang="zh-TW" sz="1400" dirty="0"/>
              <a:t>/ </a:t>
            </a:r>
            <a:r>
              <a:rPr lang="zh-TW" altLang="en-US" sz="1400" dirty="0"/>
              <a:t>專案經理</a:t>
            </a:r>
            <a:r>
              <a:rPr lang="en-US" altLang="zh-TW" sz="1400" dirty="0"/>
              <a:t>/ </a:t>
            </a:r>
            <a:r>
              <a:rPr lang="zh-TW" altLang="en-US" sz="1400" dirty="0"/>
              <a:t>人資經理</a:t>
            </a:r>
            <a:r>
              <a:rPr lang="en-US" altLang="zh-TW" sz="1400" dirty="0"/>
              <a:t>/</a:t>
            </a:r>
            <a:r>
              <a:rPr lang="zh-TW" altLang="en-US" sz="1400" dirty="0"/>
              <a:t> 商務經理</a:t>
            </a:r>
            <a:r>
              <a:rPr lang="en-US" altLang="zh-TW" sz="1400" dirty="0"/>
              <a:t>/ </a:t>
            </a:r>
            <a:r>
              <a:rPr lang="zh-TW" altLang="en-US" sz="1400" dirty="0"/>
              <a:t>會計經理</a:t>
            </a:r>
            <a:r>
              <a:rPr lang="en-US" altLang="zh-TW" sz="1400" dirty="0"/>
              <a:t>/ </a:t>
            </a:r>
            <a:r>
              <a:rPr lang="zh-TW" altLang="en-US" sz="1400" dirty="0"/>
              <a:t>事務經理</a:t>
            </a:r>
            <a:r>
              <a:rPr lang="en-US" altLang="zh-TW" sz="1400" dirty="0"/>
              <a:t>/ </a:t>
            </a:r>
            <a:r>
              <a:rPr lang="zh-TW" altLang="en-US" sz="1400" dirty="0"/>
              <a:t>業務經理</a:t>
            </a:r>
          </a:p>
        </p:txBody>
      </p:sp>
      <p:sp>
        <p:nvSpPr>
          <p:cNvPr id="13" name="文字方塊 12"/>
          <p:cNvSpPr txBox="1"/>
          <p:nvPr/>
        </p:nvSpPr>
        <p:spPr>
          <a:xfrm>
            <a:off x="6228184" y="1129308"/>
            <a:ext cx="2736304" cy="3970318"/>
          </a:xfrm>
          <a:prstGeom prst="rect">
            <a:avLst/>
          </a:prstGeom>
          <a:noFill/>
        </p:spPr>
        <p:txBody>
          <a:bodyPr wrap="square" rtlCol="0">
            <a:spAutoFit/>
          </a:bodyPr>
          <a:lstStyle/>
          <a:p>
            <a:r>
              <a:rPr lang="zh-TW" altLang="en-US" sz="1400" dirty="0">
                <a:solidFill>
                  <a:schemeClr val="bg1"/>
                </a:solidFill>
                <a:latin typeface="新細明體"/>
                <a:cs typeface="新細明體"/>
              </a:rPr>
              <a:t>教學課課綱：</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商業溝通概要</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記帳與電子化基本財務會計</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商業環境</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財務資源管理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組織與行為</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行銷學原則</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商業決策</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專案研究</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財務會計與報表</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個人與專業發展</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人事經營與管理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目標性商業活動管理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溝通管理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商業營運管理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商業職場經驗</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商業職場道德</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實習安置</a:t>
            </a:r>
            <a:endParaRPr lang="en-US" altLang="zh-TW" sz="1400" dirty="0">
              <a:solidFill>
                <a:schemeClr val="bg1"/>
              </a:solidFill>
              <a:latin typeface="新細明體"/>
              <a:cs typeface="新細明體"/>
            </a:endParaRPr>
          </a:p>
        </p:txBody>
      </p:sp>
      <p:cxnSp>
        <p:nvCxnSpPr>
          <p:cNvPr id="18" name="Straight Connector 17"/>
          <p:cNvCxnSpPr/>
          <p:nvPr/>
        </p:nvCxnSpPr>
        <p:spPr>
          <a:xfrm>
            <a:off x="323528" y="985292"/>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9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8" y="-36733"/>
            <a:ext cx="9143991" cy="5774553"/>
          </a:xfrm>
          <a:prstGeom prst="rect">
            <a:avLst/>
          </a:prstGeom>
        </p:spPr>
      </p:pic>
      <p:sp>
        <p:nvSpPr>
          <p:cNvPr id="12" name="文字方塊 11"/>
          <p:cNvSpPr txBox="1"/>
          <p:nvPr/>
        </p:nvSpPr>
        <p:spPr>
          <a:xfrm>
            <a:off x="142844" y="1309682"/>
            <a:ext cx="6215106" cy="3139321"/>
          </a:xfrm>
          <a:prstGeom prst="rect">
            <a:avLst/>
          </a:prstGeom>
          <a:noFill/>
        </p:spPr>
        <p:txBody>
          <a:bodyPr wrap="square" rtlCol="0">
            <a:spAutoFit/>
          </a:bodyPr>
          <a:lstStyle/>
          <a:p>
            <a:r>
              <a:rPr lang="zh-TW" altLang="en-US" b="1" dirty="0">
                <a:latin typeface="新細明體"/>
                <a:ea typeface="新細明體"/>
                <a:cs typeface="新細明體"/>
              </a:rPr>
              <a:t>課程架構：</a:t>
            </a:r>
            <a:r>
              <a:rPr lang="en-US" altLang="zh-TW" b="1" dirty="0">
                <a:latin typeface="新細明體"/>
                <a:ea typeface="新細明體"/>
                <a:cs typeface="新細明體"/>
              </a:rPr>
              <a:t>12</a:t>
            </a:r>
            <a:r>
              <a:rPr lang="zh-TW" altLang="en-US" b="1" dirty="0">
                <a:latin typeface="新細明體"/>
                <a:ea typeface="新細明體"/>
                <a:cs typeface="新細明體"/>
              </a:rPr>
              <a:t> </a:t>
            </a:r>
            <a:r>
              <a:rPr lang="zh-TW" altLang="en-US" dirty="0">
                <a:latin typeface="新細明體"/>
                <a:ea typeface="新細明體"/>
                <a:cs typeface="新細明體"/>
              </a:rPr>
              <a:t>週研習課程</a:t>
            </a:r>
            <a:r>
              <a:rPr lang="en-US" altLang="zh-TW" dirty="0">
                <a:latin typeface="新細明體"/>
                <a:ea typeface="新細明體"/>
                <a:cs typeface="新細明體"/>
              </a:rPr>
              <a:t>+</a:t>
            </a:r>
            <a:r>
              <a:rPr lang="zh-TW" altLang="zh-TW" dirty="0">
                <a:latin typeface="新細明體"/>
                <a:ea typeface="新細明體"/>
                <a:cs typeface="新細明體"/>
              </a:rPr>
              <a:t>1</a:t>
            </a:r>
            <a:r>
              <a:rPr lang="en-US" altLang="zh-TW" dirty="0">
                <a:latin typeface="新細明體"/>
                <a:ea typeface="新細明體"/>
                <a:cs typeface="新細明體"/>
              </a:rPr>
              <a:t>2</a:t>
            </a:r>
            <a:r>
              <a:rPr lang="zh-TW" altLang="en-US" dirty="0">
                <a:latin typeface="新細明體"/>
                <a:ea typeface="新細明體"/>
                <a:cs typeface="新細明體"/>
              </a:rPr>
              <a:t> 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zh-TW" altLang="zh-TW" dirty="0">
                <a:latin typeface="新細明體"/>
                <a:ea typeface="新細明體"/>
                <a:cs typeface="新細明體"/>
              </a:rPr>
              <a:t>7</a:t>
            </a:r>
            <a:r>
              <a:rPr lang="zh-TW" altLang="en-US" dirty="0">
                <a:latin typeface="新細明體"/>
                <a:ea typeface="新細明體"/>
                <a:cs typeface="新細明體"/>
              </a:rPr>
              <a:t>週假期</a:t>
            </a:r>
            <a:endParaRPr lang="en-US" altLang="zh-TW" dirty="0">
              <a:latin typeface="新細明體"/>
              <a:ea typeface="新細明體"/>
              <a:cs typeface="新細明體"/>
            </a:endParaRPr>
          </a:p>
          <a:p>
            <a:r>
              <a:rPr lang="zh-TW" altLang="en-US" b="1" dirty="0">
                <a:latin typeface="新細明體"/>
                <a:ea typeface="新細明體"/>
                <a:cs typeface="新細明體"/>
              </a:rPr>
              <a:t>開課日期：</a:t>
            </a:r>
            <a:r>
              <a:rPr lang="zh-TW" altLang="en-US" dirty="0">
                <a:latin typeface="新細明體"/>
                <a:ea typeface="新細明體"/>
                <a:cs typeface="新細明體"/>
              </a:rPr>
              <a:t>一月</a:t>
            </a:r>
            <a:r>
              <a:rPr lang="zh-TW" altLang="zh-TW" dirty="0">
                <a:latin typeface="新細明體"/>
                <a:ea typeface="新細明體"/>
                <a:cs typeface="新細明體"/>
              </a:rPr>
              <a:t>、</a:t>
            </a:r>
            <a:r>
              <a:rPr lang="zh-TW" altLang="en-US" dirty="0">
                <a:latin typeface="新細明體"/>
                <a:ea typeface="新細明體"/>
                <a:cs typeface="新細明體"/>
              </a:rPr>
              <a:t>三月</a:t>
            </a:r>
            <a:r>
              <a:rPr lang="zh-TW" altLang="zh-TW" dirty="0">
                <a:latin typeface="新細明體"/>
                <a:ea typeface="新細明體"/>
                <a:cs typeface="新細明體"/>
              </a:rPr>
              <a:t>、</a:t>
            </a:r>
            <a:r>
              <a:rPr lang="zh-TW" altLang="en-US" dirty="0">
                <a:latin typeface="新細明體"/>
                <a:ea typeface="新細明體"/>
                <a:cs typeface="新細明體"/>
              </a:rPr>
              <a:t>五月</a:t>
            </a:r>
            <a:r>
              <a:rPr lang="zh-TW" altLang="zh-TW" dirty="0">
                <a:latin typeface="新細明體"/>
                <a:ea typeface="新細明體"/>
                <a:cs typeface="新細明體"/>
              </a:rPr>
              <a:t>、</a:t>
            </a:r>
            <a:r>
              <a:rPr lang="zh-TW" altLang="en-US" dirty="0">
                <a:latin typeface="新細明體"/>
                <a:ea typeface="新細明體"/>
                <a:cs typeface="新細明體"/>
              </a:rPr>
              <a:t>七月</a:t>
            </a:r>
            <a:r>
              <a:rPr lang="zh-TW" altLang="zh-TW" dirty="0">
                <a:latin typeface="新細明體"/>
                <a:ea typeface="新細明體"/>
                <a:cs typeface="新細明體"/>
              </a:rPr>
              <a:t>、</a:t>
            </a:r>
            <a:r>
              <a:rPr lang="zh-TW" altLang="en-US" dirty="0">
                <a:latin typeface="新細明體"/>
                <a:ea typeface="新細明體"/>
                <a:cs typeface="新細明體"/>
              </a:rPr>
              <a:t>九月</a:t>
            </a:r>
            <a:r>
              <a:rPr lang="zh-TW" altLang="zh-TW" dirty="0">
                <a:latin typeface="新細明體"/>
                <a:ea typeface="新細明體"/>
                <a:cs typeface="新細明體"/>
              </a:rPr>
              <a:t>、</a:t>
            </a:r>
            <a:r>
              <a:rPr lang="zh-TW" altLang="en-US" dirty="0">
                <a:latin typeface="新細明體"/>
                <a:ea typeface="新細明體"/>
                <a:cs typeface="新細明體"/>
              </a:rPr>
              <a:t>十一月</a:t>
            </a:r>
            <a:endParaRPr lang="en-US" altLang="zh-TW" dirty="0">
              <a:latin typeface="新細明體"/>
              <a:ea typeface="新細明體"/>
              <a:cs typeface="新細明體"/>
            </a:endParaRPr>
          </a:p>
          <a:p>
            <a:r>
              <a:rPr lang="zh-TW" altLang="en-US" b="1" dirty="0">
                <a:latin typeface="新細明體"/>
                <a:ea typeface="新細明體"/>
                <a:cs typeface="新細明體"/>
              </a:rPr>
              <a:t>課程時間</a:t>
            </a:r>
            <a:r>
              <a:rPr lang="zh-TW" altLang="en-US" dirty="0">
                <a:latin typeface="新細明體"/>
                <a:ea typeface="新細明體"/>
                <a:cs typeface="新細明體"/>
              </a:rPr>
              <a:t>：星期一～星期四</a:t>
            </a:r>
            <a:r>
              <a:rPr lang="en-US" altLang="zh-TW" dirty="0">
                <a:latin typeface="新細明體"/>
                <a:ea typeface="新細明體"/>
                <a:cs typeface="新細明體"/>
              </a:rPr>
              <a:t> </a:t>
            </a:r>
            <a:r>
              <a:rPr lang="zh-TW" altLang="en-US" dirty="0">
                <a:latin typeface="新細明體"/>
                <a:ea typeface="新細明體"/>
                <a:cs typeface="新細明體"/>
              </a:rPr>
              <a:t>9</a:t>
            </a:r>
            <a:r>
              <a:rPr lang="en-US" altLang="zh-TW" dirty="0">
                <a:latin typeface="新細明體"/>
                <a:ea typeface="新細明體"/>
                <a:cs typeface="新細明體"/>
              </a:rPr>
              <a:t>am-2pm</a:t>
            </a:r>
          </a:p>
          <a:p>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為期三十一週的課程將幫助學生在任何餐廳</a:t>
            </a:r>
            <a:r>
              <a:rPr lang="zh-TW" altLang="zh-TW" sz="1400" dirty="0">
                <a:latin typeface="新細明體"/>
                <a:cs typeface="新細明體"/>
              </a:rPr>
              <a:t>、</a:t>
            </a:r>
            <a:r>
              <a:rPr lang="zh-TW" altLang="en-US" sz="1400" dirty="0">
                <a:latin typeface="新細明體"/>
                <a:cs typeface="新細明體"/>
              </a:rPr>
              <a:t>飯店</a:t>
            </a:r>
            <a:r>
              <a:rPr lang="zh-TW" altLang="zh-TW" sz="1400" dirty="0">
                <a:latin typeface="新細明體"/>
                <a:cs typeface="新細明體"/>
              </a:rPr>
              <a:t>、</a:t>
            </a:r>
            <a:r>
              <a:rPr lang="zh-TW" altLang="en-US" sz="1400" dirty="0">
                <a:latin typeface="新細明體"/>
                <a:cs typeface="新細明體"/>
              </a:rPr>
              <a:t>旅行社的職位做好準備</a:t>
            </a:r>
            <a:endParaRPr lang="en-US" altLang="zh-TW" sz="1400" dirty="0">
              <a:latin typeface="新細明體"/>
              <a:ea typeface="新細明體"/>
              <a:cs typeface="新細明體"/>
            </a:endParaRPr>
          </a:p>
          <a:p>
            <a:endParaRPr lang="en-US" altLang="zh-TW" sz="1400" dirty="0">
              <a:latin typeface="新細明體"/>
              <a:ea typeface="新細明體"/>
              <a:cs typeface="新細明體"/>
            </a:endParaRPr>
          </a:p>
          <a:p>
            <a:r>
              <a:rPr lang="zh-TW" altLang="en-US" sz="1400" dirty="0">
                <a:latin typeface="新細明體"/>
                <a:ea typeface="新細明體"/>
                <a:cs typeface="新細明體"/>
              </a:rPr>
              <a:t>你將會</a:t>
            </a:r>
            <a:r>
              <a:rPr lang="en-US" altLang="zh-TW" sz="1400" dirty="0">
                <a:latin typeface="新細明體"/>
                <a:ea typeface="新細明體"/>
                <a:cs typeface="新細明體"/>
              </a:rPr>
              <a:t>:</a:t>
            </a:r>
            <a:r>
              <a:rPr lang="zh-TW" altLang="en-US" sz="1400" dirty="0">
                <a:latin typeface="新細明體"/>
                <a:ea typeface="新細明體"/>
                <a:cs typeface="新細明體"/>
              </a:rPr>
              <a:t> </a:t>
            </a:r>
          </a:p>
          <a:p>
            <a:pPr marL="285750" indent="-285750">
              <a:buFont typeface="Arial"/>
              <a:buChar char="•"/>
            </a:pPr>
            <a:r>
              <a:rPr lang="zh-TW" altLang="en-US" sz="1400" dirty="0">
                <a:latin typeface="新細明體"/>
                <a:ea typeface="新細明體"/>
                <a:cs typeface="新細明體"/>
              </a:rPr>
              <a:t>學到時下飯店和旅遊業的最新發展</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清楚並瞭解現代飯店和旅遊環境所需的技術和學術理論知識</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發展個人能力，例如：有效解決問題的溝通技巧</a:t>
            </a:r>
            <a:r>
              <a:rPr lang="zh-TW" altLang="zh-TW" sz="1400" dirty="0">
                <a:latin typeface="新細明體"/>
                <a:cs typeface="新細明體"/>
              </a:rPr>
              <a:t>、</a:t>
            </a:r>
            <a:br>
              <a:rPr lang="en-US" altLang="zh-TW" sz="1400" dirty="0">
                <a:latin typeface="新細明體"/>
                <a:cs typeface="新細明體"/>
              </a:rPr>
            </a:br>
            <a:r>
              <a:rPr lang="zh-TW" altLang="en-US" sz="1400" dirty="0">
                <a:latin typeface="新細明體"/>
                <a:ea typeface="新細明體"/>
                <a:cs typeface="新細明體"/>
              </a:rPr>
              <a:t>出色的客戶服務技巧，領導能力和團隊合作精神</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獲得在飯店業和旅遊業成功所需的必要知識和技能</a:t>
            </a:r>
            <a:endParaRPr lang="en-US" altLang="zh-TW" sz="1400" dirty="0">
              <a:latin typeface="新細明體"/>
              <a:ea typeface="新細明體"/>
              <a:cs typeface="新細明體"/>
            </a:endParaRPr>
          </a:p>
          <a:p>
            <a:endParaRPr lang="zh-TW" altLang="en-US" sz="1400" dirty="0">
              <a:latin typeface="新細明體"/>
              <a:ea typeface="新細明體"/>
              <a:cs typeface="新細明體"/>
            </a:endParaRPr>
          </a:p>
        </p:txBody>
      </p:sp>
      <p:sp>
        <p:nvSpPr>
          <p:cNvPr id="9" name="文字方塊 8"/>
          <p:cNvSpPr txBox="1"/>
          <p:nvPr/>
        </p:nvSpPr>
        <p:spPr>
          <a:xfrm>
            <a:off x="1907704" y="121196"/>
            <a:ext cx="6912768" cy="830997"/>
          </a:xfrm>
          <a:prstGeom prst="rect">
            <a:avLst/>
          </a:prstGeom>
          <a:noFill/>
        </p:spPr>
        <p:txBody>
          <a:bodyPr wrap="square" rtlCol="0">
            <a:spAutoFit/>
          </a:bodyPr>
          <a:lstStyle/>
          <a:p>
            <a:r>
              <a:rPr lang="en-US" altLang="zh-TW" sz="2400" dirty="0">
                <a:latin typeface="Lucida Grande CY"/>
                <a:cs typeface="Lucida Grande CY"/>
              </a:rPr>
              <a:t>Certificate</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Customer</a:t>
            </a:r>
            <a:r>
              <a:rPr lang="zh-TW" altLang="en-US" sz="2400" dirty="0">
                <a:latin typeface="Lucida Grande CY"/>
                <a:cs typeface="Lucida Grande CY"/>
              </a:rPr>
              <a:t> </a:t>
            </a:r>
            <a:r>
              <a:rPr lang="en-US" altLang="zh-TW" sz="2400" dirty="0">
                <a:latin typeface="Lucida Grande CY"/>
                <a:cs typeface="Lucida Grande CY"/>
              </a:rPr>
              <a:t>Service</a:t>
            </a:r>
            <a:r>
              <a:rPr lang="zh-TW" altLang="en-US" sz="2400" dirty="0">
                <a:latin typeface="Lucida Grande CY"/>
                <a:cs typeface="Lucida Grande CY"/>
              </a:rPr>
              <a:t> </a:t>
            </a:r>
            <a:r>
              <a:rPr lang="en-US" altLang="zh-TW" sz="2400" dirty="0">
                <a:latin typeface="Lucida Grande CY"/>
                <a:cs typeface="Lucida Grande CY"/>
              </a:rPr>
              <a:t>Excellence</a:t>
            </a:r>
            <a:r>
              <a:rPr lang="zh-TW" altLang="en-US" sz="2400" dirty="0">
                <a:latin typeface="Lucida Grande CY"/>
                <a:cs typeface="Lucida Grande CY"/>
              </a:rPr>
              <a:t> </a:t>
            </a:r>
            <a:br>
              <a:rPr lang="en-US" altLang="zh-TW" sz="2400" dirty="0">
                <a:latin typeface="Lucida Grande CY"/>
                <a:cs typeface="Lucida Grande CY"/>
              </a:rPr>
            </a:br>
            <a:r>
              <a:rPr lang="zh-TW" altLang="en-US" sz="2400" dirty="0"/>
              <a:t>卓越顧客服務證書 </a:t>
            </a:r>
            <a:r>
              <a:rPr lang="en-US" altLang="zh-TW" sz="2400" dirty="0"/>
              <a:t>240hr </a:t>
            </a:r>
            <a:r>
              <a:rPr lang="zh-TW" altLang="en-US" sz="2400" dirty="0"/>
              <a:t>課程</a:t>
            </a:r>
            <a:r>
              <a:rPr lang="en-US" altLang="zh-TW" sz="2400" dirty="0"/>
              <a:t>+</a:t>
            </a:r>
            <a:r>
              <a:rPr lang="zh-TW" altLang="en-US" sz="2400" dirty="0"/>
              <a:t> </a:t>
            </a:r>
            <a:r>
              <a:rPr lang="en-US" altLang="zh-TW" sz="2400" dirty="0"/>
              <a:t>240hr</a:t>
            </a:r>
            <a:r>
              <a:rPr lang="zh-TW" altLang="en-US" sz="2400" dirty="0"/>
              <a:t> 實習</a:t>
            </a:r>
          </a:p>
        </p:txBody>
      </p:sp>
      <p:sp>
        <p:nvSpPr>
          <p:cNvPr id="15" name="文字方塊 14"/>
          <p:cNvSpPr txBox="1"/>
          <p:nvPr/>
        </p:nvSpPr>
        <p:spPr>
          <a:xfrm>
            <a:off x="395536" y="4297660"/>
            <a:ext cx="4214842" cy="523220"/>
          </a:xfrm>
          <a:prstGeom prst="rect">
            <a:avLst/>
          </a:prstGeom>
          <a:noFill/>
        </p:spPr>
        <p:txBody>
          <a:bodyPr wrap="square" rtlCol="0">
            <a:spAutoFit/>
          </a:bodyPr>
          <a:lstStyle/>
          <a:p>
            <a:r>
              <a:rPr lang="zh-TW" altLang="en-US" sz="1400" dirty="0"/>
              <a:t>職涯規劃</a:t>
            </a:r>
            <a:r>
              <a:rPr lang="en-US" altLang="zh-TW" sz="1400" dirty="0"/>
              <a:t>:</a:t>
            </a:r>
            <a:r>
              <a:rPr lang="zh-TW" altLang="en-US" sz="1400" dirty="0"/>
              <a:t> 房務員</a:t>
            </a:r>
            <a:r>
              <a:rPr lang="en-US" altLang="zh-TW" sz="1400" dirty="0"/>
              <a:t>/</a:t>
            </a:r>
            <a:r>
              <a:rPr lang="zh-TW" altLang="en-US" sz="1400" dirty="0"/>
              <a:t> 櫃檯接待</a:t>
            </a:r>
            <a:r>
              <a:rPr lang="en-US" altLang="zh-TW" sz="1400" dirty="0"/>
              <a:t>/ </a:t>
            </a:r>
            <a:r>
              <a:rPr lang="zh-TW" altLang="en-US" sz="1400" dirty="0"/>
              <a:t>調酒師</a:t>
            </a:r>
            <a:r>
              <a:rPr lang="en-US" altLang="zh-TW" sz="1400" dirty="0"/>
              <a:t>/</a:t>
            </a:r>
            <a:r>
              <a:rPr lang="zh-TW" altLang="en-US" sz="1400" dirty="0"/>
              <a:t> 大廳接待員</a:t>
            </a:r>
            <a:r>
              <a:rPr lang="en-US" altLang="zh-TW" sz="1400" dirty="0"/>
              <a:t>/</a:t>
            </a:r>
            <a:r>
              <a:rPr lang="zh-TW" altLang="en-US" sz="1400" dirty="0"/>
              <a:t> 宴會活動企劃</a:t>
            </a:r>
            <a:r>
              <a:rPr lang="en-US" altLang="zh-TW" sz="1400" dirty="0"/>
              <a:t>/</a:t>
            </a:r>
            <a:r>
              <a:rPr lang="zh-TW" altLang="en-US" sz="1400" dirty="0"/>
              <a:t> 旅行社票務員</a:t>
            </a:r>
            <a:r>
              <a:rPr lang="en-US" altLang="zh-TW" sz="1400" dirty="0"/>
              <a:t>/</a:t>
            </a:r>
            <a:r>
              <a:rPr lang="zh-TW" altLang="en-US" sz="1400" dirty="0"/>
              <a:t> 宴會服務生</a:t>
            </a:r>
          </a:p>
        </p:txBody>
      </p:sp>
      <p:sp>
        <p:nvSpPr>
          <p:cNvPr id="8" name="Rounded Rectangle 7"/>
          <p:cNvSpPr/>
          <p:nvPr/>
        </p:nvSpPr>
        <p:spPr>
          <a:xfrm>
            <a:off x="6372200" y="1201316"/>
            <a:ext cx="1944216" cy="1800200"/>
          </a:xfrm>
          <a:prstGeom prst="roundRect">
            <a:avLst/>
          </a:prstGeom>
          <a:solidFill>
            <a:srgbClr val="80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cxnSp>
        <p:nvCxnSpPr>
          <p:cNvPr id="19" name="Straight Connector 18"/>
          <p:cNvCxnSpPr/>
          <p:nvPr/>
        </p:nvCxnSpPr>
        <p:spPr>
          <a:xfrm>
            <a:off x="323528" y="1057300"/>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444208" y="1273324"/>
            <a:ext cx="2016224" cy="1600438"/>
          </a:xfrm>
          <a:prstGeom prst="rect">
            <a:avLst/>
          </a:prstGeom>
          <a:noFill/>
        </p:spPr>
        <p:txBody>
          <a:bodyPr wrap="square" rtlCol="0">
            <a:spAutoFit/>
          </a:bodyPr>
          <a:lstStyle/>
          <a:p>
            <a:r>
              <a:rPr lang="zh-TW" altLang="en-US" sz="1400" dirty="0">
                <a:solidFill>
                  <a:srgbClr val="FFFFFF"/>
                </a:solidFill>
              </a:rPr>
              <a:t>教學課綱：</a:t>
            </a:r>
            <a:br>
              <a:rPr lang="en-US" altLang="zh-TW" sz="1400" dirty="0">
                <a:solidFill>
                  <a:srgbClr val="FFFFFF"/>
                </a:solidFill>
              </a:rPr>
            </a:br>
            <a:endParaRPr lang="en-US" altLang="zh-TW" sz="1400" dirty="0">
              <a:solidFill>
                <a:schemeClr val="bg1"/>
              </a:solidFill>
            </a:endParaRPr>
          </a:p>
          <a:p>
            <a:pPr marL="342900" indent="-342900">
              <a:buAutoNum type="arabicPeriod"/>
            </a:pPr>
            <a:r>
              <a:rPr lang="zh-TW" altLang="en-US" sz="1400" dirty="0">
                <a:solidFill>
                  <a:schemeClr val="bg1"/>
                </a:solidFill>
              </a:rPr>
              <a:t>商業溝通概要</a:t>
            </a:r>
            <a:endParaRPr lang="en-US" altLang="zh-TW" sz="1400" dirty="0">
              <a:solidFill>
                <a:schemeClr val="bg1"/>
              </a:solidFill>
            </a:endParaRPr>
          </a:p>
          <a:p>
            <a:pPr marL="342900" indent="-342900">
              <a:buAutoNum type="arabicPeriod"/>
            </a:pPr>
            <a:r>
              <a:rPr lang="zh-TW" altLang="en-US" sz="1400" dirty="0">
                <a:solidFill>
                  <a:schemeClr val="bg1"/>
                </a:solidFill>
              </a:rPr>
              <a:t>客戶服務概論</a:t>
            </a:r>
            <a:endParaRPr lang="en-US" altLang="zh-TW" sz="1400" dirty="0">
              <a:solidFill>
                <a:schemeClr val="bg1"/>
              </a:solidFill>
            </a:endParaRPr>
          </a:p>
          <a:p>
            <a:pPr marL="342900" indent="-342900">
              <a:buAutoNum type="arabicPeriod"/>
            </a:pPr>
            <a:r>
              <a:rPr lang="zh-TW" altLang="en-US" sz="1400" dirty="0">
                <a:solidFill>
                  <a:schemeClr val="bg1"/>
                </a:solidFill>
              </a:rPr>
              <a:t>前台營運概論</a:t>
            </a:r>
            <a:endParaRPr lang="en-US" altLang="zh-TW" sz="1400" dirty="0">
              <a:solidFill>
                <a:schemeClr val="bg1"/>
              </a:solidFill>
            </a:endParaRPr>
          </a:p>
          <a:p>
            <a:pPr marL="342900" indent="-342900">
              <a:buAutoNum type="arabicPeriod"/>
            </a:pPr>
            <a:r>
              <a:rPr lang="zh-TW" altLang="en-US" sz="1400" dirty="0">
                <a:solidFill>
                  <a:schemeClr val="bg1"/>
                </a:solidFill>
              </a:rPr>
              <a:t>餐飲部營運概論</a:t>
            </a:r>
            <a:endParaRPr lang="en-US" altLang="zh-TW" sz="1400" dirty="0">
              <a:solidFill>
                <a:schemeClr val="bg1"/>
              </a:solidFill>
            </a:endParaRPr>
          </a:p>
          <a:p>
            <a:pPr marL="342900" indent="-342900">
              <a:buAutoNum type="arabicPeriod"/>
            </a:pPr>
            <a:r>
              <a:rPr lang="zh-TW" altLang="en-US" sz="1400" dirty="0">
                <a:solidFill>
                  <a:schemeClr val="bg1"/>
                </a:solidFill>
              </a:rPr>
              <a:t>實習安置</a:t>
            </a:r>
            <a:endParaRPr lang="zh-TW" altLang="en-US" dirty="0">
              <a:solidFill>
                <a:schemeClr val="bg1"/>
              </a:solidFill>
            </a:endParaRPr>
          </a:p>
        </p:txBody>
      </p:sp>
      <p:pic>
        <p:nvPicPr>
          <p:cNvPr id="2" name="Picture 1"/>
          <p:cNvPicPr>
            <a:picLocks noChangeAspect="1"/>
          </p:cNvPicPr>
          <p:nvPr/>
        </p:nvPicPr>
        <p:blipFill>
          <a:blip r:embed="rId4"/>
          <a:stretch>
            <a:fillRect/>
          </a:stretch>
        </p:blipFill>
        <p:spPr>
          <a:xfrm>
            <a:off x="5651727" y="3145532"/>
            <a:ext cx="2989315" cy="1989254"/>
          </a:xfrm>
          <a:prstGeom prst="rect">
            <a:avLst/>
          </a:prstGeom>
        </p:spPr>
      </p:pic>
    </p:spTree>
    <p:extLst>
      <p:ext uri="{BB962C8B-B14F-4D97-AF65-F5344CB8AC3E}">
        <p14:creationId xmlns:p14="http://schemas.microsoft.com/office/powerpoint/2010/main" val="140429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36733"/>
            <a:ext cx="9143992" cy="5774553"/>
          </a:xfrm>
          <a:prstGeom prst="rect">
            <a:avLst/>
          </a:prstGeom>
        </p:spPr>
      </p:pic>
      <p:sp>
        <p:nvSpPr>
          <p:cNvPr id="12" name="文字方塊 11"/>
          <p:cNvSpPr txBox="1"/>
          <p:nvPr/>
        </p:nvSpPr>
        <p:spPr>
          <a:xfrm>
            <a:off x="323528" y="1273324"/>
            <a:ext cx="5616624" cy="3293210"/>
          </a:xfrm>
          <a:prstGeom prst="rect">
            <a:avLst/>
          </a:prstGeom>
          <a:noFill/>
        </p:spPr>
        <p:txBody>
          <a:bodyPr wrap="square" rtlCol="0">
            <a:spAutoFit/>
          </a:bodyPr>
          <a:lstStyle/>
          <a:p>
            <a:r>
              <a:rPr lang="zh-TW" altLang="en-US" b="1" dirty="0">
                <a:latin typeface="新細明體"/>
                <a:ea typeface="新細明體"/>
                <a:cs typeface="新細明體"/>
              </a:rPr>
              <a:t>課程架構：</a:t>
            </a:r>
            <a:r>
              <a:rPr lang="en-US" altLang="zh-TW" dirty="0">
                <a:latin typeface="新細明體"/>
                <a:ea typeface="新細明體"/>
                <a:cs typeface="新細明體"/>
              </a:rPr>
              <a:t>24</a:t>
            </a:r>
            <a:r>
              <a:rPr lang="zh-TW" altLang="en-US" dirty="0">
                <a:latin typeface="新細明體"/>
                <a:ea typeface="新細明體"/>
                <a:cs typeface="新細明體"/>
              </a:rPr>
              <a:t> 週研習課程</a:t>
            </a:r>
            <a:r>
              <a:rPr lang="en-US" altLang="zh-TW" dirty="0">
                <a:latin typeface="新細明體"/>
                <a:ea typeface="新細明體"/>
                <a:cs typeface="新細明體"/>
              </a:rPr>
              <a:t>+24</a:t>
            </a:r>
            <a:r>
              <a:rPr lang="zh-TW" altLang="en-US" dirty="0">
                <a:latin typeface="新細明體"/>
                <a:ea typeface="新細明體"/>
                <a:cs typeface="新細明體"/>
              </a:rPr>
              <a:t>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18</a:t>
            </a:r>
            <a:r>
              <a:rPr lang="zh-TW" altLang="en-US" dirty="0">
                <a:latin typeface="新細明體"/>
                <a:ea typeface="新細明體"/>
                <a:cs typeface="新細明體"/>
              </a:rPr>
              <a:t>週假期</a:t>
            </a:r>
            <a:endParaRPr lang="en-US" altLang="zh-TW" dirty="0">
              <a:latin typeface="新細明體"/>
              <a:ea typeface="新細明體"/>
              <a:cs typeface="新細明體"/>
            </a:endParaRPr>
          </a:p>
          <a:p>
            <a:r>
              <a:rPr lang="zh-TW" altLang="en-US" b="1" dirty="0">
                <a:latin typeface="新細明體"/>
                <a:ea typeface="新細明體"/>
                <a:cs typeface="新細明體"/>
              </a:rPr>
              <a:t>開課日期：</a:t>
            </a:r>
            <a:r>
              <a:rPr lang="zh-TW" altLang="en-US" dirty="0">
                <a:latin typeface="新細明體"/>
                <a:ea typeface="新細明體"/>
                <a:cs typeface="新細明體"/>
              </a:rPr>
              <a:t>一月</a:t>
            </a:r>
            <a:r>
              <a:rPr lang="zh-TW" altLang="zh-TW" dirty="0">
                <a:latin typeface="新細明體"/>
                <a:ea typeface="新細明體"/>
                <a:cs typeface="新細明體"/>
              </a:rPr>
              <a:t>、</a:t>
            </a:r>
            <a:r>
              <a:rPr lang="zh-TW" altLang="en-US" dirty="0">
                <a:latin typeface="新細明體"/>
                <a:ea typeface="新細明體"/>
                <a:cs typeface="新細明體"/>
              </a:rPr>
              <a:t>三月</a:t>
            </a:r>
            <a:r>
              <a:rPr lang="zh-TW" altLang="zh-TW" dirty="0">
                <a:latin typeface="新細明體"/>
                <a:ea typeface="新細明體"/>
                <a:cs typeface="新細明體"/>
              </a:rPr>
              <a:t>、</a:t>
            </a:r>
            <a:r>
              <a:rPr lang="zh-TW" altLang="en-US" dirty="0">
                <a:latin typeface="新細明體"/>
                <a:ea typeface="新細明體"/>
                <a:cs typeface="新細明體"/>
              </a:rPr>
              <a:t>五月</a:t>
            </a:r>
            <a:r>
              <a:rPr lang="zh-TW" altLang="zh-TW" dirty="0">
                <a:latin typeface="新細明體"/>
                <a:ea typeface="新細明體"/>
                <a:cs typeface="新細明體"/>
              </a:rPr>
              <a:t>、</a:t>
            </a:r>
            <a:r>
              <a:rPr lang="zh-TW" altLang="en-US" dirty="0">
                <a:latin typeface="新細明體"/>
                <a:ea typeface="新細明體"/>
                <a:cs typeface="新細明體"/>
              </a:rPr>
              <a:t>七月</a:t>
            </a:r>
            <a:r>
              <a:rPr lang="zh-TW" altLang="zh-TW" dirty="0">
                <a:latin typeface="新細明體"/>
                <a:ea typeface="新細明體"/>
                <a:cs typeface="新細明體"/>
              </a:rPr>
              <a:t>、</a:t>
            </a:r>
            <a:r>
              <a:rPr lang="zh-TW" altLang="en-US" dirty="0">
                <a:latin typeface="新細明體"/>
                <a:ea typeface="新細明體"/>
                <a:cs typeface="新細明體"/>
              </a:rPr>
              <a:t>九月</a:t>
            </a:r>
            <a:r>
              <a:rPr lang="zh-TW" altLang="zh-TW" dirty="0">
                <a:latin typeface="新細明體"/>
                <a:ea typeface="新細明體"/>
                <a:cs typeface="新細明體"/>
              </a:rPr>
              <a:t>、</a:t>
            </a:r>
            <a:r>
              <a:rPr lang="zh-TW" altLang="en-US" dirty="0">
                <a:latin typeface="新細明體"/>
                <a:ea typeface="新細明體"/>
                <a:cs typeface="新細明體"/>
              </a:rPr>
              <a:t>十一月</a:t>
            </a:r>
            <a:br>
              <a:rPr lang="en-US" altLang="zh-TW" dirty="0">
                <a:latin typeface="新細明體"/>
                <a:ea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：星期一～星期四</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endParaRPr lang="en-US" altLang="zh-TW" dirty="0">
              <a:latin typeface="新細明體"/>
              <a:ea typeface="新細明體"/>
              <a:cs typeface="新細明體"/>
            </a:endParaRPr>
          </a:p>
          <a:p>
            <a:r>
              <a:rPr lang="zh-TW" altLang="en-US" sz="1400" dirty="0">
                <a:latin typeface="新細明體"/>
                <a:ea typeface="新細明體"/>
                <a:cs typeface="新細明體"/>
              </a:rPr>
              <a:t> </a:t>
            </a:r>
            <a:endParaRPr lang="en-US" altLang="zh-TW" sz="1400" dirty="0">
              <a:latin typeface="新細明體"/>
              <a:ea typeface="新細明體"/>
              <a:cs typeface="新細明體"/>
            </a:endParaRPr>
          </a:p>
          <a:p>
            <a:r>
              <a:rPr lang="zh-TW" altLang="en-US" sz="1400" dirty="0">
                <a:latin typeface="新細明體"/>
                <a:ea typeface="新細明體"/>
                <a:cs typeface="新細明體"/>
              </a:rPr>
              <a:t>此課程將提供學生飯店旅遊業的職場技能，研討最新的市場發展動向。</a:t>
            </a:r>
            <a:endParaRPr lang="en-US" altLang="zh-TW" sz="1400" dirty="0">
              <a:latin typeface="新細明體"/>
              <a:ea typeface="新細明體"/>
              <a:cs typeface="新細明體"/>
            </a:endParaRPr>
          </a:p>
          <a:p>
            <a:endParaRPr lang="en-US" altLang="zh-TW" sz="1400" dirty="0">
              <a:latin typeface="新細明體"/>
              <a:ea typeface="新細明體"/>
              <a:cs typeface="新細明體"/>
            </a:endParaRPr>
          </a:p>
          <a:p>
            <a:r>
              <a:rPr lang="zh-TW" altLang="en-US" sz="1400" dirty="0">
                <a:latin typeface="新細明體"/>
                <a:ea typeface="新細明體"/>
                <a:cs typeface="新細明體"/>
              </a:rPr>
              <a:t>你將</a:t>
            </a:r>
            <a:r>
              <a:rPr lang="en-US" altLang="zh-TW" sz="1400" dirty="0">
                <a:latin typeface="新細明體"/>
                <a:ea typeface="新細明體"/>
                <a:cs typeface="新細明體"/>
              </a:rPr>
              <a:t>:</a:t>
            </a:r>
            <a:r>
              <a:rPr lang="zh-TW" altLang="en-US" sz="1400" dirty="0">
                <a:latin typeface="新細明體"/>
                <a:ea typeface="新細明體"/>
                <a:cs typeface="新細明體"/>
              </a:rPr>
              <a:t> </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培養專業的飯店管理能力，例如如何有效的溝通技巧</a:t>
            </a:r>
            <a:r>
              <a:rPr lang="zh-TW" altLang="zh-TW" sz="1400" dirty="0">
                <a:latin typeface="新細明體"/>
                <a:ea typeface="新細明體"/>
                <a:cs typeface="新細明體"/>
              </a:rPr>
              <a:t>、</a:t>
            </a:r>
            <a:r>
              <a:rPr lang="zh-TW" altLang="en-US" sz="1400" dirty="0">
                <a:latin typeface="新細明體"/>
                <a:ea typeface="新細明體"/>
                <a:cs typeface="新細明體"/>
              </a:rPr>
              <a:t>良好的客戶服務</a:t>
            </a:r>
            <a:r>
              <a:rPr lang="zh-TW" altLang="zh-TW" sz="1400" dirty="0">
                <a:latin typeface="新細明體"/>
                <a:ea typeface="新細明體"/>
                <a:cs typeface="新細明體"/>
              </a:rPr>
              <a:t>、</a:t>
            </a:r>
            <a:r>
              <a:rPr lang="zh-TW" altLang="en-US" sz="1400" dirty="0">
                <a:latin typeface="新細明體"/>
                <a:ea typeface="新細明體"/>
                <a:cs typeface="新細明體"/>
              </a:rPr>
              <a:t>領導能力和團隊合作精神，確保向客戶提供高質量的產品或服務</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融合學校所學的專業知識，在課程後直接進入和您職涯目標相關的職位實習，獲得專業的指導</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透過瞭解迎賓</a:t>
            </a:r>
            <a:r>
              <a:rPr lang="zh-TW" altLang="zh-TW" sz="1400" dirty="0">
                <a:latin typeface="新細明體"/>
                <a:ea typeface="新細明體"/>
                <a:cs typeface="新細明體"/>
              </a:rPr>
              <a:t>、</a:t>
            </a:r>
            <a:r>
              <a:rPr lang="zh-TW" altLang="en-US" sz="1400" dirty="0">
                <a:latin typeface="新細明體"/>
                <a:ea typeface="新細明體"/>
                <a:cs typeface="新細明體"/>
              </a:rPr>
              <a:t>客房清潔</a:t>
            </a:r>
            <a:r>
              <a:rPr lang="zh-TW" altLang="zh-TW" sz="1400" dirty="0">
                <a:latin typeface="新細明體"/>
                <a:ea typeface="新細明體"/>
                <a:cs typeface="新細明體"/>
              </a:rPr>
              <a:t>、</a:t>
            </a:r>
            <a:r>
              <a:rPr lang="zh-TW" altLang="en-US" sz="1400" dirty="0">
                <a:latin typeface="新細明體"/>
                <a:ea typeface="新細明體"/>
                <a:cs typeface="新細明體"/>
              </a:rPr>
              <a:t>和餐飲管理在內的一系列接待</a:t>
            </a:r>
            <a:r>
              <a:rPr lang="zh-TW" altLang="zh-TW" sz="1400" dirty="0">
                <a:latin typeface="新細明體"/>
                <a:ea typeface="新細明體"/>
                <a:cs typeface="新細明體"/>
              </a:rPr>
              <a:t>、</a:t>
            </a:r>
            <a:br>
              <a:rPr lang="en-US" altLang="zh-TW" sz="1400" dirty="0">
                <a:latin typeface="新細明體"/>
                <a:ea typeface="新細明體"/>
                <a:cs typeface="新細明體"/>
              </a:rPr>
            </a:br>
            <a:r>
              <a:rPr lang="zh-TW" altLang="en-US" sz="1400" dirty="0">
                <a:latin typeface="新細明體"/>
                <a:ea typeface="新細明體"/>
                <a:cs typeface="新細明體"/>
              </a:rPr>
              <a:t>客戶服務原則和程序</a:t>
            </a:r>
          </a:p>
        </p:txBody>
      </p:sp>
      <p:sp>
        <p:nvSpPr>
          <p:cNvPr id="2" name="Rounded Rectangle 1"/>
          <p:cNvSpPr/>
          <p:nvPr/>
        </p:nvSpPr>
        <p:spPr>
          <a:xfrm>
            <a:off x="6300192" y="1057300"/>
            <a:ext cx="2232248" cy="2232248"/>
          </a:xfrm>
          <a:prstGeom prst="roundRect">
            <a:avLst/>
          </a:prstGeom>
          <a:solidFill>
            <a:srgbClr val="80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13" name="文字方塊 12"/>
          <p:cNvSpPr txBox="1"/>
          <p:nvPr/>
        </p:nvSpPr>
        <p:spPr>
          <a:xfrm>
            <a:off x="6354498" y="1186215"/>
            <a:ext cx="2826014" cy="2031325"/>
          </a:xfrm>
          <a:prstGeom prst="rect">
            <a:avLst/>
          </a:prstGeom>
          <a:noFill/>
        </p:spPr>
        <p:txBody>
          <a:bodyPr wrap="square" rtlCol="0">
            <a:spAutoFit/>
          </a:bodyPr>
          <a:lstStyle/>
          <a:p>
            <a:pPr marL="342900" indent="-342900">
              <a:buFont typeface="+mj-lt"/>
              <a:buAutoNum type="arabicPeriod"/>
            </a:pPr>
            <a:r>
              <a:rPr lang="zh-TW" altLang="en-US" sz="1400" dirty="0">
                <a:solidFill>
                  <a:schemeClr val="bg1"/>
                </a:solidFill>
                <a:latin typeface="新細明體"/>
                <a:ea typeface="新細明體"/>
                <a:cs typeface="新細明體"/>
              </a:rPr>
              <a:t>餐旅觀光入門</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前台營運</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房務部營運</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餐飲部營運</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食品衛生安全健康</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餐旅會計</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顧客服務概論</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餐旅業組織行為學</a:t>
            </a:r>
            <a:endParaRPr lang="en-US" altLang="zh-TW" sz="1400" dirty="0">
              <a:solidFill>
                <a:schemeClr val="bg1"/>
              </a:solidFill>
              <a:latin typeface="新細明體"/>
              <a:ea typeface="新細明體"/>
              <a:cs typeface="新細明體"/>
            </a:endParaRPr>
          </a:p>
          <a:p>
            <a:pPr marL="342900" indent="-342900">
              <a:buAutoNum type="arabicPeriod"/>
            </a:pPr>
            <a:r>
              <a:rPr lang="zh-TW" altLang="en-US" sz="1400" dirty="0">
                <a:solidFill>
                  <a:schemeClr val="bg1"/>
                </a:solidFill>
                <a:latin typeface="新細明體"/>
                <a:ea typeface="新細明體"/>
                <a:cs typeface="新細明體"/>
              </a:rPr>
              <a:t>餐旅實習安置</a:t>
            </a:r>
            <a:endParaRPr lang="en-US" altLang="zh-TW" sz="1400" dirty="0">
              <a:solidFill>
                <a:schemeClr val="bg1"/>
              </a:solidFill>
              <a:latin typeface="新細明體"/>
              <a:ea typeface="新細明體"/>
              <a:cs typeface="新細明體"/>
            </a:endParaRPr>
          </a:p>
        </p:txBody>
      </p:sp>
      <p:sp>
        <p:nvSpPr>
          <p:cNvPr id="15" name="文字方塊 14"/>
          <p:cNvSpPr txBox="1"/>
          <p:nvPr/>
        </p:nvSpPr>
        <p:spPr>
          <a:xfrm>
            <a:off x="1907704" y="121196"/>
            <a:ext cx="6912768" cy="830997"/>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Hospitality</a:t>
            </a:r>
            <a:r>
              <a:rPr lang="zh-TW" altLang="en-US" sz="2400" dirty="0">
                <a:latin typeface="Lucida Grande CY"/>
                <a:cs typeface="Lucida Grande CY"/>
              </a:rPr>
              <a:t> </a:t>
            </a:r>
            <a:r>
              <a:rPr lang="en-US" altLang="zh-TW" sz="2400" dirty="0">
                <a:latin typeface="Lucida Grande CY"/>
                <a:cs typeface="Lucida Grande CY"/>
              </a:rPr>
              <a:t>and</a:t>
            </a:r>
            <a:r>
              <a:rPr lang="zh-TW" altLang="en-US" sz="2400" dirty="0">
                <a:latin typeface="Lucida Grande CY"/>
                <a:cs typeface="Lucida Grande CY"/>
              </a:rPr>
              <a:t> </a:t>
            </a:r>
            <a:r>
              <a:rPr lang="en-US" altLang="zh-TW" sz="2400" dirty="0">
                <a:latin typeface="Lucida Grande CY"/>
                <a:cs typeface="Lucida Grande CY"/>
              </a:rPr>
              <a:t>Tourism</a:t>
            </a:r>
            <a:r>
              <a:rPr lang="zh-TW" altLang="en-US" sz="2400" dirty="0">
                <a:latin typeface="Lucida Grande CY"/>
                <a:cs typeface="Lucida Grande CY"/>
              </a:rPr>
              <a:t> </a:t>
            </a:r>
            <a:r>
              <a:rPr lang="en-US" altLang="zh-TW" sz="2400" dirty="0">
                <a:latin typeface="Lucida Grande CY"/>
                <a:cs typeface="Lucida Grande CY"/>
              </a:rPr>
              <a:t>Management</a:t>
            </a:r>
            <a:br>
              <a:rPr lang="en-US" altLang="zh-TW" sz="2400" dirty="0">
                <a:latin typeface="Lucida Grande CY"/>
                <a:cs typeface="Lucida Grande CY"/>
              </a:rPr>
            </a:br>
            <a:r>
              <a:rPr lang="zh-TW" altLang="en-US" sz="2400" dirty="0"/>
              <a:t>餐飲飯店管理文憑</a:t>
            </a:r>
            <a:r>
              <a:rPr lang="en-US" altLang="zh-TW" sz="2400" dirty="0"/>
              <a:t> 480hr</a:t>
            </a:r>
            <a:r>
              <a:rPr lang="zh-TW" altLang="en-US" sz="2400" dirty="0"/>
              <a:t> 課程</a:t>
            </a:r>
            <a:r>
              <a:rPr lang="en-US" altLang="zh-TW" sz="2400" dirty="0"/>
              <a:t>+480hr</a:t>
            </a:r>
            <a:r>
              <a:rPr lang="zh-TW" altLang="en-US" sz="2400" dirty="0"/>
              <a:t> 實習</a:t>
            </a:r>
          </a:p>
        </p:txBody>
      </p:sp>
      <p:sp>
        <p:nvSpPr>
          <p:cNvPr id="16" name="文字方塊 15"/>
          <p:cNvSpPr txBox="1"/>
          <p:nvPr/>
        </p:nvSpPr>
        <p:spPr>
          <a:xfrm>
            <a:off x="395536" y="4495100"/>
            <a:ext cx="4786314" cy="738664"/>
          </a:xfrm>
          <a:prstGeom prst="rect">
            <a:avLst/>
          </a:prstGeom>
          <a:noFill/>
        </p:spPr>
        <p:txBody>
          <a:bodyPr wrap="square" rtlCol="0">
            <a:spAutoFit/>
          </a:bodyPr>
          <a:lstStyle/>
          <a:p>
            <a:r>
              <a:rPr lang="zh-TW" altLang="en-US" sz="1400" dirty="0">
                <a:latin typeface="新細明體"/>
                <a:ea typeface="新細明體"/>
                <a:cs typeface="新細明體"/>
              </a:rPr>
              <a:t>職涯規劃</a:t>
            </a:r>
            <a:r>
              <a:rPr lang="en-US" altLang="zh-TW" sz="1400" dirty="0">
                <a:latin typeface="新細明體"/>
                <a:ea typeface="新細明體"/>
                <a:cs typeface="新細明體"/>
              </a:rPr>
              <a:t>:</a:t>
            </a:r>
          </a:p>
          <a:p>
            <a:r>
              <a:rPr lang="zh-TW" altLang="en-US" sz="1400" dirty="0">
                <a:latin typeface="新細明體"/>
                <a:ea typeface="新細明體"/>
                <a:cs typeface="新細明體"/>
              </a:rPr>
              <a:t>迎賓大使</a:t>
            </a:r>
            <a:r>
              <a:rPr lang="en-US" altLang="zh-TW" sz="1400" dirty="0">
                <a:latin typeface="新細明體"/>
                <a:ea typeface="新細明體"/>
                <a:cs typeface="新細明體"/>
              </a:rPr>
              <a:t>/ </a:t>
            </a:r>
            <a:r>
              <a:rPr lang="zh-TW" altLang="en-US" sz="1400" dirty="0">
                <a:latin typeface="新細明體"/>
                <a:ea typeface="新細明體"/>
                <a:cs typeface="新細明體"/>
              </a:rPr>
              <a:t>房務部人員</a:t>
            </a:r>
            <a:r>
              <a:rPr lang="en-US" altLang="zh-TW" sz="1400" dirty="0">
                <a:latin typeface="新細明體"/>
                <a:ea typeface="新細明體"/>
                <a:cs typeface="新細明體"/>
              </a:rPr>
              <a:t>/ </a:t>
            </a:r>
            <a:r>
              <a:rPr lang="zh-TW" altLang="en-US" sz="1400" dirty="0">
                <a:latin typeface="新細明體"/>
                <a:ea typeface="新細明體"/>
                <a:cs typeface="新細明體"/>
              </a:rPr>
              <a:t>餐飲部副理</a:t>
            </a:r>
            <a:r>
              <a:rPr lang="en-US" altLang="zh-TW" sz="1400" dirty="0">
                <a:latin typeface="新細明體"/>
                <a:ea typeface="新細明體"/>
                <a:cs typeface="新細明體"/>
              </a:rPr>
              <a:t>/ </a:t>
            </a:r>
            <a:r>
              <a:rPr lang="zh-TW" altLang="en-US" sz="1400" dirty="0">
                <a:latin typeface="新細明體"/>
                <a:ea typeface="新細明體"/>
                <a:cs typeface="新細明體"/>
              </a:rPr>
              <a:t>訂房人員</a:t>
            </a:r>
            <a:r>
              <a:rPr lang="en-US" altLang="zh-TW" sz="1400" dirty="0">
                <a:latin typeface="新細明體"/>
                <a:ea typeface="新細明體"/>
                <a:cs typeface="新細明體"/>
              </a:rPr>
              <a:t>/ </a:t>
            </a:r>
            <a:r>
              <a:rPr lang="zh-TW" altLang="en-US" sz="1400" dirty="0">
                <a:latin typeface="新細明體"/>
                <a:ea typeface="新細明體"/>
                <a:cs typeface="新細明體"/>
              </a:rPr>
              <a:t>票務</a:t>
            </a:r>
            <a:r>
              <a:rPr lang="zh-TW" altLang="zh-TW" sz="1400" dirty="0">
                <a:latin typeface="新細明體"/>
                <a:ea typeface="新細明體"/>
                <a:cs typeface="新細明體"/>
              </a:rPr>
              <a:t>/</a:t>
            </a:r>
            <a:r>
              <a:rPr lang="zh-TW" altLang="en-US" sz="1400" dirty="0">
                <a:latin typeface="新細明體"/>
                <a:ea typeface="新細明體"/>
                <a:cs typeface="新細明體"/>
              </a:rPr>
              <a:t> 導遊</a:t>
            </a:r>
            <a:r>
              <a:rPr lang="en-US" altLang="zh-TW" sz="1400" dirty="0">
                <a:latin typeface="新細明體"/>
                <a:ea typeface="新細明體"/>
                <a:cs typeface="新細明體"/>
              </a:rPr>
              <a:t>/ </a:t>
            </a:r>
            <a:r>
              <a:rPr lang="zh-TW" altLang="en-US" sz="1400" dirty="0">
                <a:latin typeface="新細明體"/>
                <a:ea typeface="新細明體"/>
                <a:cs typeface="新細明體"/>
              </a:rPr>
              <a:t>渡假村服務人員</a:t>
            </a:r>
            <a:r>
              <a:rPr lang="en-US" altLang="zh-TW" sz="1400" dirty="0">
                <a:latin typeface="新細明體"/>
                <a:ea typeface="新細明體"/>
                <a:cs typeface="新細明體"/>
              </a:rPr>
              <a:t>/ </a:t>
            </a:r>
            <a:r>
              <a:rPr lang="zh-TW" altLang="en-US" sz="1400" dirty="0">
                <a:latin typeface="新細明體"/>
                <a:ea typeface="新細明體"/>
                <a:cs typeface="新細明體"/>
              </a:rPr>
              <a:t>行銷公關</a:t>
            </a:r>
            <a:endParaRPr lang="en-US" altLang="zh-TW" sz="1400" dirty="0">
              <a:latin typeface="新細明體"/>
              <a:ea typeface="新細明體"/>
              <a:cs typeface="新細明體"/>
            </a:endParaRPr>
          </a:p>
        </p:txBody>
      </p:sp>
      <p:cxnSp>
        <p:nvCxnSpPr>
          <p:cNvPr id="19" name="Straight Connector 18"/>
          <p:cNvCxnSpPr/>
          <p:nvPr/>
        </p:nvCxnSpPr>
        <p:spPr>
          <a:xfrm>
            <a:off x="323528" y="985292"/>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6136" y="5100781"/>
            <a:ext cx="3456384" cy="276999"/>
          </a:xfrm>
          <a:prstGeom prst="rect">
            <a:avLst/>
          </a:prstGeom>
          <a:noFill/>
        </p:spPr>
        <p:txBody>
          <a:bodyPr wrap="square" rtlCol="0">
            <a:spAutoFit/>
          </a:bodyPr>
          <a:lstStyle/>
          <a:p>
            <a:r>
              <a:rPr lang="en-US" sz="1200" b="1" i="1" dirty="0">
                <a:hlinkClick r:id="rId4"/>
              </a:rPr>
              <a:t>Mario </a:t>
            </a:r>
            <a:r>
              <a:rPr lang="en-US" altLang="zh-TW" sz="1200" b="1" i="1" dirty="0" err="1">
                <a:hlinkClick r:id="rId4"/>
              </a:rPr>
              <a:t>P</a:t>
            </a:r>
            <a:r>
              <a:rPr lang="en-US" sz="1200" b="1" i="1" dirty="0" err="1">
                <a:hlinkClick r:id="rId4"/>
              </a:rPr>
              <a:t>oto</a:t>
            </a:r>
            <a:r>
              <a:rPr lang="zh-TW" altLang="en-US" sz="1200" b="1" i="1" dirty="0">
                <a:hlinkClick r:id="rId4"/>
              </a:rPr>
              <a:t> </a:t>
            </a:r>
            <a:r>
              <a:rPr lang="zh-TW" altLang="en-US" sz="1200" b="1" i="1" dirty="0"/>
              <a:t>教學方式</a:t>
            </a:r>
            <a:endParaRPr lang="en-US" sz="1200" i="1" kern="1200" dirty="0"/>
          </a:p>
        </p:txBody>
      </p:sp>
      <p:pic>
        <p:nvPicPr>
          <p:cNvPr id="7" name="Content Placeholder 6" descr="A group of people standing next to a person&#10;&#10;Description automatically generated">
            <a:extLst>
              <a:ext uri="{FF2B5EF4-FFF2-40B4-BE49-F238E27FC236}">
                <a16:creationId xmlns:a16="http://schemas.microsoft.com/office/drawing/2014/main" id="{2260937F-EF38-4103-A8A9-8D9CA389FBF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22450" y="3505572"/>
            <a:ext cx="2826014" cy="154476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22820"/>
            <a:ext cx="9143992" cy="5774554"/>
          </a:xfrm>
          <a:prstGeom prst="rect">
            <a:avLst/>
          </a:prstGeom>
        </p:spPr>
      </p:pic>
      <p:sp>
        <p:nvSpPr>
          <p:cNvPr id="12" name="文字方塊 11"/>
          <p:cNvSpPr txBox="1"/>
          <p:nvPr/>
        </p:nvSpPr>
        <p:spPr>
          <a:xfrm>
            <a:off x="142844" y="1201316"/>
            <a:ext cx="5941324" cy="3570208"/>
          </a:xfrm>
          <a:prstGeom prst="rect">
            <a:avLst/>
          </a:prstGeom>
          <a:noFill/>
        </p:spPr>
        <p:txBody>
          <a:bodyPr wrap="square" rtlCol="0">
            <a:spAutoFit/>
          </a:bodyPr>
          <a:lstStyle/>
          <a:p>
            <a:r>
              <a:rPr lang="zh-TW" altLang="en-US" b="1" dirty="0">
                <a:latin typeface="新細明體"/>
                <a:cs typeface="新細明體"/>
              </a:rPr>
              <a:t>課程架構：</a:t>
            </a:r>
            <a:r>
              <a:rPr lang="zh-TW" altLang="zh-TW" dirty="0">
                <a:latin typeface="新細明體"/>
                <a:cs typeface="新細明體"/>
              </a:rPr>
              <a:t>4</a:t>
            </a:r>
            <a:r>
              <a:rPr lang="en-US" altLang="zh-TW" dirty="0">
                <a:latin typeface="新細明體"/>
                <a:cs typeface="新細明體"/>
              </a:rPr>
              <a:t>2</a:t>
            </a:r>
            <a:r>
              <a:rPr lang="zh-TW" altLang="en-US" dirty="0">
                <a:latin typeface="新細明體"/>
                <a:cs typeface="新細明體"/>
              </a:rPr>
              <a:t> 週研習課程</a:t>
            </a:r>
            <a:r>
              <a:rPr lang="en-US" altLang="zh-TW" dirty="0">
                <a:latin typeface="新細明體"/>
                <a:cs typeface="新細明體"/>
              </a:rPr>
              <a:t>(</a:t>
            </a:r>
            <a:r>
              <a:rPr lang="zh-TW" altLang="en-US" dirty="0">
                <a:latin typeface="新細明體"/>
                <a:cs typeface="新細明體"/>
              </a:rPr>
              <a:t>夜）</a:t>
            </a:r>
            <a:r>
              <a:rPr lang="en-US" altLang="zh-TW" dirty="0">
                <a:latin typeface="新細明體"/>
                <a:cs typeface="新細明體"/>
              </a:rPr>
              <a:t>+</a:t>
            </a:r>
            <a:r>
              <a:rPr lang="zh-TW" altLang="zh-TW" dirty="0">
                <a:latin typeface="新細明體"/>
                <a:cs typeface="新細明體"/>
              </a:rPr>
              <a:t>3</a:t>
            </a:r>
            <a:r>
              <a:rPr lang="en-US" altLang="zh-TW" dirty="0">
                <a:latin typeface="新細明體"/>
                <a:cs typeface="新細明體"/>
              </a:rPr>
              <a:t>0</a:t>
            </a:r>
            <a:r>
              <a:rPr lang="zh-TW" altLang="en-US" dirty="0">
                <a:latin typeface="新細明體"/>
                <a:cs typeface="新細明體"/>
              </a:rPr>
              <a:t>週實習 </a:t>
            </a:r>
            <a:r>
              <a:rPr lang="en-US" altLang="zh-TW" dirty="0">
                <a:latin typeface="新細明體"/>
                <a:cs typeface="新細明體"/>
              </a:rPr>
              <a:t>+</a:t>
            </a:r>
            <a:r>
              <a:rPr lang="zh-TW" altLang="en-US" dirty="0">
                <a:latin typeface="新細明體"/>
                <a:cs typeface="新細明體"/>
              </a:rPr>
              <a:t> </a:t>
            </a:r>
            <a:r>
              <a:rPr lang="zh-TW" altLang="zh-TW" dirty="0">
                <a:latin typeface="新細明體"/>
                <a:cs typeface="新細明體"/>
              </a:rPr>
              <a:t>2</a:t>
            </a:r>
            <a:r>
              <a:rPr lang="en-US" altLang="zh-TW" dirty="0">
                <a:latin typeface="新細明體"/>
                <a:cs typeface="新細明體"/>
              </a:rPr>
              <a:t>2</a:t>
            </a:r>
            <a:r>
              <a:rPr lang="zh-TW" altLang="en-US" dirty="0">
                <a:latin typeface="新細明體"/>
                <a:cs typeface="新細明體"/>
              </a:rPr>
              <a:t> 週假期</a:t>
            </a:r>
            <a:endParaRPr lang="en-US" altLang="zh-TW" dirty="0">
              <a:latin typeface="新細明體"/>
              <a:cs typeface="新細明體"/>
            </a:endParaRPr>
          </a:p>
          <a:p>
            <a:r>
              <a:rPr lang="zh-TW" altLang="en-US" b="1" dirty="0">
                <a:latin typeface="新細明體"/>
                <a:cs typeface="新細明體"/>
              </a:rPr>
              <a:t>開課日期：</a:t>
            </a:r>
            <a:r>
              <a:rPr lang="zh-TW" altLang="en-US" dirty="0">
                <a:latin typeface="新細明體"/>
                <a:cs typeface="新細明體"/>
              </a:rPr>
              <a:t>一月</a:t>
            </a:r>
            <a:r>
              <a:rPr lang="zh-TW" altLang="zh-TW" dirty="0">
                <a:latin typeface="新細明體"/>
                <a:cs typeface="新細明體"/>
              </a:rPr>
              <a:t>、</a:t>
            </a:r>
            <a:r>
              <a:rPr lang="zh-TW" altLang="en-US" dirty="0">
                <a:latin typeface="新細明體"/>
                <a:cs typeface="新細明體"/>
              </a:rPr>
              <a:t>三月</a:t>
            </a:r>
            <a:r>
              <a:rPr lang="zh-TW" altLang="zh-TW" dirty="0">
                <a:latin typeface="新細明體"/>
                <a:cs typeface="新細明體"/>
              </a:rPr>
              <a:t>、</a:t>
            </a:r>
            <a:r>
              <a:rPr lang="zh-TW" altLang="en-US" dirty="0">
                <a:latin typeface="新細明體"/>
                <a:cs typeface="新細明體"/>
              </a:rPr>
              <a:t>五月</a:t>
            </a:r>
            <a:r>
              <a:rPr lang="zh-TW" altLang="zh-TW" dirty="0">
                <a:latin typeface="新細明體"/>
                <a:cs typeface="新細明體"/>
              </a:rPr>
              <a:t>、</a:t>
            </a:r>
            <a:r>
              <a:rPr lang="zh-TW" altLang="en-US" dirty="0">
                <a:latin typeface="新細明體"/>
                <a:cs typeface="新細明體"/>
              </a:rPr>
              <a:t>七月</a:t>
            </a:r>
            <a:r>
              <a:rPr lang="zh-TW" altLang="zh-TW" dirty="0">
                <a:latin typeface="新細明體"/>
                <a:cs typeface="新細明體"/>
              </a:rPr>
              <a:t>、</a:t>
            </a:r>
            <a:r>
              <a:rPr lang="zh-TW" altLang="en-US" dirty="0">
                <a:latin typeface="新細明體"/>
                <a:cs typeface="新細明體"/>
              </a:rPr>
              <a:t>九月</a:t>
            </a:r>
            <a:r>
              <a:rPr lang="zh-TW" altLang="zh-TW" dirty="0">
                <a:latin typeface="新細明體"/>
                <a:cs typeface="新細明體"/>
              </a:rPr>
              <a:t>、</a:t>
            </a:r>
            <a:r>
              <a:rPr lang="zh-TW" altLang="en-US" dirty="0">
                <a:latin typeface="新細明體"/>
                <a:cs typeface="新細明體"/>
              </a:rPr>
              <a:t>十一月</a:t>
            </a:r>
            <a:br>
              <a:rPr lang="en-US" altLang="zh-TW" dirty="0">
                <a:latin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：星期一～星期四</a:t>
            </a:r>
            <a:r>
              <a:rPr lang="en-US" altLang="zh-TW" dirty="0">
                <a:latin typeface="新細明體"/>
                <a:cs typeface="新細明體"/>
              </a:rPr>
              <a:t> </a:t>
            </a:r>
            <a:r>
              <a:rPr lang="zh-TW" altLang="en-US" dirty="0">
                <a:latin typeface="新細明體"/>
                <a:cs typeface="新細明體"/>
              </a:rPr>
              <a:t>5</a:t>
            </a:r>
            <a:r>
              <a:rPr lang="en-US" altLang="zh-TW" dirty="0">
                <a:latin typeface="新細明體"/>
                <a:cs typeface="新細明體"/>
              </a:rPr>
              <a:t>:15pm</a:t>
            </a:r>
            <a:r>
              <a:rPr lang="zh-TW" altLang="en-US" dirty="0">
                <a:latin typeface="新細明體"/>
                <a:cs typeface="新細明體"/>
              </a:rPr>
              <a:t>-</a:t>
            </a:r>
            <a:r>
              <a:rPr lang="en-US" altLang="zh-TW" dirty="0">
                <a:latin typeface="新細明體"/>
                <a:cs typeface="新細明體"/>
              </a:rPr>
              <a:t>9pm</a:t>
            </a:r>
            <a:br>
              <a:rPr lang="en-US" altLang="zh-TW" dirty="0">
                <a:latin typeface="新細明體"/>
                <a:cs typeface="新細明體"/>
              </a:rPr>
            </a:br>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為期兩年的飯店旅遊管理課程，學生將會學習此領域的入門職場技能。</a:t>
            </a:r>
            <a:br>
              <a:rPr lang="en-US" altLang="zh-TW" sz="1400" dirty="0">
                <a:latin typeface="新細明體"/>
                <a:ea typeface="新細明體"/>
                <a:cs typeface="新細明體"/>
              </a:rPr>
            </a:br>
            <a:r>
              <a:rPr lang="zh-TW" altLang="en-US" sz="1400" b="1" dirty="0">
                <a:latin typeface="新細明體"/>
                <a:ea typeface="新細明體"/>
                <a:cs typeface="新細明體"/>
              </a:rPr>
              <a:t>證照＊</a:t>
            </a:r>
            <a:r>
              <a:rPr lang="zh-TW" altLang="en-US" sz="1400" b="1" dirty="0">
                <a:ea typeface="新細明體"/>
                <a:cs typeface="新細明體"/>
              </a:rPr>
              <a:t>＊</a:t>
            </a:r>
            <a:r>
              <a:rPr lang="zh-TW" altLang="zh-TW" sz="1400" b="1" dirty="0">
                <a:ea typeface="新細明體"/>
                <a:cs typeface="新細明體"/>
              </a:rPr>
              <a:t> </a:t>
            </a:r>
            <a:r>
              <a:rPr lang="en-US" altLang="zh-TW" sz="1400" b="1" dirty="0">
                <a:ea typeface="新細明體"/>
                <a:cs typeface="新細明體"/>
              </a:rPr>
              <a:t>Food</a:t>
            </a:r>
            <a:r>
              <a:rPr lang="zh-TW" altLang="en-US" sz="1400" b="1" dirty="0">
                <a:ea typeface="新細明體"/>
                <a:cs typeface="新細明體"/>
              </a:rPr>
              <a:t> </a:t>
            </a:r>
            <a:r>
              <a:rPr lang="en-US" altLang="zh-TW" sz="1400" b="1" dirty="0">
                <a:ea typeface="新細明體"/>
                <a:cs typeface="新細明體"/>
              </a:rPr>
              <a:t>Handler,</a:t>
            </a:r>
            <a:r>
              <a:rPr lang="zh-TW" altLang="en-US" sz="1400" b="1" dirty="0">
                <a:ea typeface="新細明體"/>
                <a:cs typeface="新細明體"/>
              </a:rPr>
              <a:t> </a:t>
            </a:r>
            <a:r>
              <a:rPr lang="en-US" altLang="zh-TW" sz="1400" b="1" dirty="0">
                <a:ea typeface="新細明體"/>
                <a:cs typeface="新細明體"/>
              </a:rPr>
              <a:t>WHIMS,</a:t>
            </a:r>
            <a:r>
              <a:rPr lang="zh-TW" altLang="en-US" sz="1400" b="1" dirty="0">
                <a:ea typeface="新細明體"/>
                <a:cs typeface="新細明體"/>
              </a:rPr>
              <a:t> </a:t>
            </a:r>
            <a:r>
              <a:rPr lang="en-US" altLang="zh-TW" sz="1400" b="1" dirty="0">
                <a:ea typeface="新細明體"/>
                <a:cs typeface="新細明體"/>
              </a:rPr>
              <a:t>Smart</a:t>
            </a:r>
            <a:r>
              <a:rPr lang="zh-TW" altLang="en-US" sz="1400" b="1" dirty="0">
                <a:ea typeface="新細明體"/>
                <a:cs typeface="新細明體"/>
              </a:rPr>
              <a:t> </a:t>
            </a:r>
            <a:r>
              <a:rPr lang="en-US" altLang="zh-TW" sz="1400" b="1" dirty="0">
                <a:ea typeface="新細明體"/>
                <a:cs typeface="新細明體"/>
              </a:rPr>
              <a:t>Serve</a:t>
            </a:r>
            <a:r>
              <a:rPr lang="zh-TW" altLang="en-US" sz="1400" b="1" dirty="0">
                <a:ea typeface="新細明體"/>
                <a:cs typeface="新細明體"/>
              </a:rPr>
              <a:t>, </a:t>
            </a:r>
            <a:r>
              <a:rPr lang="en-US" altLang="zh-TW" sz="1400" b="1" dirty="0">
                <a:ea typeface="新細明體"/>
                <a:cs typeface="新細明體"/>
              </a:rPr>
              <a:t>First</a:t>
            </a:r>
            <a:r>
              <a:rPr lang="zh-TW" altLang="en-US" sz="1400" b="1" dirty="0">
                <a:ea typeface="新細明體"/>
                <a:cs typeface="新細明體"/>
              </a:rPr>
              <a:t> </a:t>
            </a:r>
            <a:r>
              <a:rPr lang="en-US" altLang="zh-TW" sz="1400" b="1" dirty="0">
                <a:ea typeface="新細明體"/>
                <a:cs typeface="新細明體"/>
              </a:rPr>
              <a:t>Aid</a:t>
            </a:r>
            <a:r>
              <a:rPr lang="zh-TW" altLang="en-US" sz="1400" b="1" dirty="0">
                <a:ea typeface="新細明體"/>
                <a:cs typeface="新細明體"/>
              </a:rPr>
              <a:t> (</a:t>
            </a:r>
            <a:r>
              <a:rPr lang="en-US" altLang="zh-TW" sz="1400" b="1" dirty="0">
                <a:ea typeface="新細明體"/>
                <a:cs typeface="新細明體"/>
              </a:rPr>
              <a:t>CPR),</a:t>
            </a:r>
            <a:r>
              <a:rPr lang="zh-TW" altLang="en-US" sz="1400" b="1" dirty="0">
                <a:ea typeface="新細明體"/>
                <a:cs typeface="新細明體"/>
              </a:rPr>
              <a:t> </a:t>
            </a:r>
            <a:r>
              <a:rPr lang="en-US" altLang="zh-TW" sz="1400" b="1" dirty="0">
                <a:ea typeface="新細明體"/>
                <a:cs typeface="新細明體"/>
              </a:rPr>
              <a:t>General</a:t>
            </a:r>
            <a:r>
              <a:rPr lang="zh-TW" altLang="en-US" sz="1400" b="1" dirty="0">
                <a:ea typeface="新細明體"/>
                <a:cs typeface="新細明體"/>
              </a:rPr>
              <a:t> </a:t>
            </a:r>
            <a:r>
              <a:rPr lang="en-US" altLang="zh-TW" sz="1400" b="1" dirty="0">
                <a:ea typeface="新細明體"/>
                <a:cs typeface="新細明體"/>
              </a:rPr>
              <a:t>Health</a:t>
            </a:r>
            <a:r>
              <a:rPr lang="zh-TW" altLang="en-US" sz="1400" b="1" dirty="0">
                <a:ea typeface="新細明體"/>
                <a:cs typeface="新細明體"/>
              </a:rPr>
              <a:t> </a:t>
            </a:r>
            <a:r>
              <a:rPr lang="en-US" altLang="zh-TW" sz="1400" b="1" dirty="0">
                <a:ea typeface="新細明體"/>
                <a:cs typeface="新細明體"/>
              </a:rPr>
              <a:t>and</a:t>
            </a:r>
            <a:r>
              <a:rPr lang="zh-TW" altLang="en-US" sz="1400" b="1" dirty="0">
                <a:ea typeface="新細明體"/>
                <a:cs typeface="新細明體"/>
              </a:rPr>
              <a:t> </a:t>
            </a:r>
            <a:r>
              <a:rPr lang="en-US" altLang="zh-TW" sz="1400" b="1" dirty="0">
                <a:ea typeface="新細明體"/>
                <a:cs typeface="新細明體"/>
              </a:rPr>
              <a:t>Safety</a:t>
            </a:r>
            <a:r>
              <a:rPr lang="zh-TW" altLang="en-US" sz="1400" b="1" dirty="0">
                <a:ea typeface="新細明體"/>
                <a:cs typeface="新細明體"/>
              </a:rPr>
              <a:t> </a:t>
            </a:r>
            <a:r>
              <a:rPr lang="en-US" altLang="zh-TW" sz="1400" b="1" dirty="0">
                <a:ea typeface="新細明體"/>
                <a:cs typeface="新細明體"/>
              </a:rPr>
              <a:t>training</a:t>
            </a:r>
            <a:r>
              <a:rPr lang="zh-TW" altLang="en-US" sz="1400" b="1" dirty="0">
                <a:ea typeface="新細明體"/>
                <a:cs typeface="新細明體"/>
              </a:rPr>
              <a:t> </a:t>
            </a:r>
            <a:br>
              <a:rPr lang="en-US" altLang="zh-TW" sz="1400" dirty="0">
                <a:ea typeface="新細明體"/>
                <a:cs typeface="新細明體"/>
              </a:rPr>
            </a:br>
            <a:endParaRPr lang="en-US" altLang="zh-TW" sz="1400" dirty="0">
              <a:ea typeface="新細明體"/>
              <a:cs typeface="新細明體"/>
            </a:endParaRPr>
          </a:p>
          <a:p>
            <a:r>
              <a:rPr lang="zh-TW" altLang="en-US" sz="1400" dirty="0">
                <a:latin typeface="新細明體"/>
                <a:ea typeface="新細明體"/>
                <a:cs typeface="新細明體"/>
              </a:rPr>
              <a:t>你將學會</a:t>
            </a:r>
            <a:r>
              <a:rPr lang="en-US" altLang="zh-TW" sz="1400" dirty="0">
                <a:latin typeface="新細明體"/>
                <a:ea typeface="新細明體"/>
                <a:cs typeface="新細明體"/>
              </a:rPr>
              <a:t>:</a:t>
            </a:r>
            <a:r>
              <a:rPr lang="zh-TW" altLang="en-US" sz="1400" dirty="0">
                <a:latin typeface="新細明體"/>
                <a:ea typeface="新細明體"/>
                <a:cs typeface="新細明體"/>
              </a:rPr>
              <a:t> </a:t>
            </a:r>
          </a:p>
          <a:p>
            <a:pPr marL="285750" indent="-285750">
              <a:buFont typeface="Arial"/>
              <a:buChar char="•"/>
            </a:pPr>
            <a:r>
              <a:rPr lang="zh-TW" altLang="en-US" sz="1400" dirty="0">
                <a:latin typeface="新細明體"/>
                <a:ea typeface="新細明體"/>
                <a:cs typeface="新細明體"/>
              </a:rPr>
              <a:t>從國內和國際的角度熟悉飯店和旅遊業內各個領域的專業知識</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瞭解成功企業的技術和理論，包括：如何管理財務</a:t>
            </a:r>
            <a:r>
              <a:rPr lang="zh-TW" altLang="zh-TW" sz="1400" dirty="0">
                <a:latin typeface="新細明體"/>
                <a:cs typeface="新細明體"/>
              </a:rPr>
              <a:t>、</a:t>
            </a:r>
            <a:r>
              <a:rPr lang="zh-TW" altLang="en-US" sz="1400" dirty="0">
                <a:latin typeface="新細明體"/>
                <a:cs typeface="新細明體"/>
              </a:rPr>
              <a:t>營銷的基本原理以及如何制定有效的策略</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意識到提供五星級服務</a:t>
            </a:r>
            <a:r>
              <a:rPr lang="zh-TW" altLang="zh-TW" sz="1400" dirty="0">
                <a:latin typeface="新細明體"/>
                <a:cs typeface="新細明體"/>
              </a:rPr>
              <a:t>、</a:t>
            </a:r>
            <a:r>
              <a:rPr lang="zh-TW" altLang="en-US" sz="1400" dirty="0">
                <a:latin typeface="新細明體"/>
                <a:cs typeface="新細明體"/>
              </a:rPr>
              <a:t>滿足客人需求的商業意義</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瞭解基本的營銷概念和產業術語以及食品衛生安全的考量</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擁有財務知識，擁有分析和解讀財務報告的能力以保持帳目清楚</a:t>
            </a:r>
            <a:endParaRPr lang="en-US" altLang="zh-TW" sz="1400" dirty="0">
              <a:latin typeface="新細明體"/>
              <a:ea typeface="新細明體"/>
              <a:cs typeface="新細明體"/>
            </a:endParaRPr>
          </a:p>
        </p:txBody>
      </p:sp>
      <p:sp>
        <p:nvSpPr>
          <p:cNvPr id="5" name="Rounded Rectangle 4"/>
          <p:cNvSpPr/>
          <p:nvPr/>
        </p:nvSpPr>
        <p:spPr>
          <a:xfrm>
            <a:off x="6156176" y="1129308"/>
            <a:ext cx="2736304" cy="201622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文字方塊 8"/>
          <p:cNvSpPr txBox="1"/>
          <p:nvPr/>
        </p:nvSpPr>
        <p:spPr>
          <a:xfrm>
            <a:off x="1763688" y="154295"/>
            <a:ext cx="7308304" cy="830997"/>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Fundamentals</a:t>
            </a:r>
            <a:r>
              <a:rPr lang="zh-TW" altLang="en-US" sz="2400" dirty="0">
                <a:latin typeface="Lucida Grande CY"/>
                <a:cs typeface="Lucida Grande CY"/>
              </a:rPr>
              <a:t> </a:t>
            </a:r>
            <a:r>
              <a:rPr lang="en-US" altLang="zh-TW" sz="2400" dirty="0">
                <a:latin typeface="Lucida Grande CY"/>
                <a:cs typeface="Lucida Grande CY"/>
              </a:rPr>
              <a:t>of</a:t>
            </a:r>
            <a:r>
              <a:rPr lang="zh-TW" altLang="en-US" sz="2400" dirty="0">
                <a:latin typeface="Lucida Grande CY"/>
                <a:cs typeface="Lucida Grande CY"/>
              </a:rPr>
              <a:t> </a:t>
            </a:r>
            <a:r>
              <a:rPr lang="en-US" altLang="zh-TW" sz="2400" dirty="0">
                <a:latin typeface="Lucida Grande CY"/>
                <a:cs typeface="Lucida Grande CY"/>
              </a:rPr>
              <a:t>Hospitality</a:t>
            </a:r>
            <a:r>
              <a:rPr lang="zh-TW" altLang="en-US" sz="2400" dirty="0">
                <a:latin typeface="Lucida Grande CY"/>
                <a:cs typeface="Lucida Grande CY"/>
              </a:rPr>
              <a:t> </a:t>
            </a:r>
            <a:r>
              <a:rPr lang="en-US" altLang="zh-TW" sz="2400" dirty="0">
                <a:latin typeface="Lucida Grande CY"/>
                <a:cs typeface="Lucida Grande CY"/>
              </a:rPr>
              <a:t>and</a:t>
            </a:r>
            <a:r>
              <a:rPr lang="zh-TW" altLang="en-US" sz="2400" dirty="0">
                <a:latin typeface="Lucida Grande CY"/>
                <a:cs typeface="Lucida Grande CY"/>
              </a:rPr>
              <a:t> </a:t>
            </a:r>
            <a:r>
              <a:rPr lang="en-US" altLang="zh-TW" sz="2400" dirty="0">
                <a:latin typeface="Lucida Grande CY"/>
                <a:cs typeface="Lucida Grande CY"/>
              </a:rPr>
              <a:t>Tourism</a:t>
            </a:r>
            <a:r>
              <a:rPr lang="zh-TW" altLang="en-US" sz="2400" dirty="0">
                <a:latin typeface="Lucida Grande CY"/>
                <a:cs typeface="Lucida Grande CY"/>
              </a:rPr>
              <a:t> </a:t>
            </a:r>
            <a:br>
              <a:rPr lang="en-US" altLang="zh-TW" sz="2400" dirty="0">
                <a:latin typeface="Lucida Grande CY"/>
                <a:cs typeface="Lucida Grande CY"/>
              </a:rPr>
            </a:br>
            <a:r>
              <a:rPr lang="zh-TW" altLang="en-US" sz="2400" dirty="0"/>
              <a:t>基礎飯店旅遊管理文憑</a:t>
            </a:r>
            <a:r>
              <a:rPr lang="en-US" altLang="zh-TW" sz="2400" dirty="0"/>
              <a:t> 630hr</a:t>
            </a:r>
            <a:r>
              <a:rPr lang="zh-TW" altLang="en-US" sz="2400" dirty="0"/>
              <a:t> 課程</a:t>
            </a:r>
            <a:r>
              <a:rPr lang="en-US" altLang="zh-TW" sz="2400" dirty="0"/>
              <a:t>+</a:t>
            </a:r>
            <a:r>
              <a:rPr lang="zh-TW" altLang="en-US" sz="2400" dirty="0"/>
              <a:t> </a:t>
            </a:r>
            <a:r>
              <a:rPr lang="en-US" altLang="zh-TW" sz="2400" dirty="0"/>
              <a:t>600hr</a:t>
            </a:r>
            <a:r>
              <a:rPr lang="zh-TW" altLang="en-US" sz="2400" dirty="0"/>
              <a:t> 實習</a:t>
            </a:r>
          </a:p>
        </p:txBody>
      </p:sp>
      <p:sp>
        <p:nvSpPr>
          <p:cNvPr id="15" name="文字方塊 14"/>
          <p:cNvSpPr txBox="1"/>
          <p:nvPr/>
        </p:nvSpPr>
        <p:spPr>
          <a:xfrm>
            <a:off x="323528" y="4782552"/>
            <a:ext cx="4214842" cy="523220"/>
          </a:xfrm>
          <a:prstGeom prst="rect">
            <a:avLst/>
          </a:prstGeom>
          <a:noFill/>
        </p:spPr>
        <p:txBody>
          <a:bodyPr wrap="square" rtlCol="0">
            <a:spAutoFit/>
          </a:bodyPr>
          <a:lstStyle/>
          <a:p>
            <a:r>
              <a:rPr lang="zh-TW" altLang="en-US" sz="1400" dirty="0"/>
              <a:t>職涯規劃</a:t>
            </a:r>
            <a:r>
              <a:rPr lang="en-US" altLang="zh-TW" sz="1400" dirty="0"/>
              <a:t>:</a:t>
            </a:r>
            <a:r>
              <a:rPr lang="zh-TW" altLang="en-US" sz="1400" dirty="0"/>
              <a:t> 接待人員</a:t>
            </a:r>
            <a:r>
              <a:rPr lang="en-US" altLang="zh-TW" sz="1400" dirty="0"/>
              <a:t>/</a:t>
            </a:r>
            <a:r>
              <a:rPr lang="zh-TW" altLang="en-US" sz="1400" dirty="0"/>
              <a:t> 客服人員</a:t>
            </a:r>
            <a:r>
              <a:rPr lang="en-US" altLang="zh-TW" sz="1400" dirty="0"/>
              <a:t>/ </a:t>
            </a:r>
            <a:r>
              <a:rPr lang="zh-TW" altLang="en-US" sz="1400" dirty="0"/>
              <a:t>活動企劃</a:t>
            </a:r>
            <a:r>
              <a:rPr lang="en-US" altLang="zh-TW" sz="1400" dirty="0"/>
              <a:t>/</a:t>
            </a:r>
            <a:r>
              <a:rPr lang="zh-TW" altLang="en-US" sz="1400" dirty="0"/>
              <a:t> 嚮導</a:t>
            </a:r>
            <a:r>
              <a:rPr lang="en-US" altLang="zh-TW" sz="1400" dirty="0"/>
              <a:t>/</a:t>
            </a:r>
            <a:br>
              <a:rPr lang="en-US" altLang="zh-TW" sz="1400" dirty="0"/>
            </a:br>
            <a:r>
              <a:rPr lang="en-US" altLang="zh-TW" sz="1400" dirty="0"/>
              <a:t>                    </a:t>
            </a:r>
            <a:r>
              <a:rPr lang="zh-TW" altLang="en-US" sz="1400" dirty="0"/>
              <a:t>服務生</a:t>
            </a:r>
            <a:r>
              <a:rPr lang="en-US" altLang="zh-TW" sz="1400" dirty="0"/>
              <a:t>/ </a:t>
            </a:r>
            <a:r>
              <a:rPr lang="zh-TW" altLang="en-US" sz="1400" dirty="0"/>
              <a:t>房務人員</a:t>
            </a:r>
            <a:r>
              <a:rPr lang="en-US" altLang="zh-TW" sz="1400" dirty="0"/>
              <a:t>/ </a:t>
            </a:r>
            <a:r>
              <a:rPr lang="zh-TW" altLang="en-US" sz="1400" dirty="0"/>
              <a:t>宴會服務</a:t>
            </a:r>
            <a:r>
              <a:rPr lang="en-US" altLang="zh-TW" sz="1400" dirty="0"/>
              <a:t>/ </a:t>
            </a:r>
            <a:r>
              <a:rPr lang="zh-TW" altLang="en-US" sz="1400" dirty="0"/>
              <a:t>小管家</a:t>
            </a:r>
          </a:p>
        </p:txBody>
      </p:sp>
      <p:sp>
        <p:nvSpPr>
          <p:cNvPr id="13" name="文字方塊 12"/>
          <p:cNvSpPr txBox="1"/>
          <p:nvPr/>
        </p:nvSpPr>
        <p:spPr>
          <a:xfrm>
            <a:off x="6300192" y="1201316"/>
            <a:ext cx="2736304" cy="1815882"/>
          </a:xfrm>
          <a:prstGeom prst="rect">
            <a:avLst/>
          </a:prstGeom>
          <a:noFill/>
        </p:spPr>
        <p:txBody>
          <a:bodyPr wrap="square" rtlCol="0">
            <a:spAutoFit/>
          </a:bodyPr>
          <a:lstStyle/>
          <a:p>
            <a:pPr marL="342900" indent="-342900">
              <a:buFont typeface="+mj-lt"/>
              <a:buAutoNum type="arabicPeriod"/>
            </a:pPr>
            <a:r>
              <a:rPr lang="zh-TW" altLang="en-US" sz="1400" dirty="0">
                <a:solidFill>
                  <a:srgbClr val="FFFFFF"/>
                </a:solidFill>
              </a:rPr>
              <a:t>餐旅觀光入門</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食品安全管理</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餐旅觀光學術與專業技能</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顧客服務入門</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餐旅觀光基礎會計</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餐旅觀光行銷入門</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求職準備與安排</a:t>
            </a:r>
            <a:endParaRPr lang="en-US" altLang="zh-TW" sz="1400" dirty="0">
              <a:solidFill>
                <a:srgbClr val="FFFFFF"/>
              </a:solidFill>
            </a:endParaRPr>
          </a:p>
          <a:p>
            <a:pPr marL="342900" indent="-342900">
              <a:buFont typeface="+mj-lt"/>
              <a:buAutoNum type="arabicPeriod"/>
            </a:pPr>
            <a:r>
              <a:rPr lang="zh-TW" altLang="en-US" sz="1400" dirty="0">
                <a:solidFill>
                  <a:srgbClr val="FFFFFF"/>
                </a:solidFill>
              </a:rPr>
              <a:t>實習安置</a:t>
            </a:r>
            <a:endParaRPr lang="en-US" altLang="zh-TW" sz="1400" dirty="0">
              <a:solidFill>
                <a:srgbClr val="FFFFFF"/>
              </a:solidFill>
            </a:endParaRPr>
          </a:p>
        </p:txBody>
      </p:sp>
      <p:cxnSp>
        <p:nvCxnSpPr>
          <p:cNvPr id="18" name="Straight Connector 17"/>
          <p:cNvCxnSpPr/>
          <p:nvPr/>
        </p:nvCxnSpPr>
        <p:spPr>
          <a:xfrm>
            <a:off x="323528" y="1057300"/>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80112" y="4873724"/>
            <a:ext cx="3384376" cy="307777"/>
          </a:xfrm>
          <a:prstGeom prst="rect">
            <a:avLst/>
          </a:prstGeom>
          <a:noFill/>
        </p:spPr>
        <p:txBody>
          <a:bodyPr wrap="square" rtlCol="0">
            <a:spAutoFit/>
          </a:bodyPr>
          <a:lstStyle/>
          <a:p>
            <a:r>
              <a:rPr lang="zh-TW" altLang="en-US" sz="1400" b="1" i="1" dirty="0">
                <a:solidFill>
                  <a:srgbClr val="800000"/>
                </a:solidFill>
                <a:latin typeface="新細明體"/>
                <a:ea typeface="新細明體"/>
                <a:cs typeface="新細明體"/>
              </a:rPr>
              <a:t>跟著</a:t>
            </a:r>
            <a:r>
              <a:rPr lang="en-US" altLang="zh-TW" sz="1400" b="1" i="1" dirty="0">
                <a:solidFill>
                  <a:srgbClr val="800000"/>
                </a:solidFill>
                <a:ea typeface="新細明體"/>
                <a:cs typeface="新細明體"/>
                <a:hlinkClick r:id="rId4"/>
              </a:rPr>
              <a:t>Erika</a:t>
            </a:r>
            <a:r>
              <a:rPr lang="zh-TW" altLang="en-US" sz="1400" b="1" i="1" dirty="0">
                <a:solidFill>
                  <a:srgbClr val="800000"/>
                </a:solidFill>
                <a:ea typeface="新細明體"/>
                <a:cs typeface="新細明體"/>
                <a:hlinkClick r:id="rId4"/>
              </a:rPr>
              <a:t>和</a:t>
            </a:r>
            <a:r>
              <a:rPr lang="en-US" altLang="zh-TW" sz="1400" b="1" i="1" dirty="0">
                <a:solidFill>
                  <a:srgbClr val="800000"/>
                </a:solidFill>
                <a:ea typeface="新細明體"/>
                <a:cs typeface="新細明體"/>
                <a:hlinkClick r:id="rId4"/>
              </a:rPr>
              <a:t>Jeffery</a:t>
            </a:r>
            <a:r>
              <a:rPr lang="zh-TW" altLang="en-US" sz="1400" b="1" i="1" dirty="0">
                <a:solidFill>
                  <a:srgbClr val="800000"/>
                </a:solidFill>
                <a:latin typeface="新細明體"/>
                <a:ea typeface="新細明體"/>
                <a:cs typeface="新細明體"/>
              </a:rPr>
              <a:t>看看一天的學生生活吧</a:t>
            </a:r>
            <a:r>
              <a:rPr lang="zh-TW" altLang="en-US" sz="1400" b="1" i="1" dirty="0">
                <a:solidFill>
                  <a:srgbClr val="800000"/>
                </a:solidFill>
              </a:rPr>
              <a:t>！</a:t>
            </a:r>
            <a:endParaRPr lang="en-US" sz="1400" b="1" i="1" dirty="0">
              <a:solidFill>
                <a:srgbClr val="800000"/>
              </a:solidFill>
            </a:endParaRPr>
          </a:p>
        </p:txBody>
      </p:sp>
      <p:pic>
        <p:nvPicPr>
          <p:cNvPr id="6" name="Picture 5" descr="image0.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289548"/>
            <a:ext cx="2880320" cy="1592497"/>
          </a:xfrm>
          <a:prstGeom prst="rect">
            <a:avLst/>
          </a:prstGeom>
        </p:spPr>
      </p:pic>
    </p:spTree>
    <p:extLst>
      <p:ext uri="{BB962C8B-B14F-4D97-AF65-F5344CB8AC3E}">
        <p14:creationId xmlns:p14="http://schemas.microsoft.com/office/powerpoint/2010/main" val="2404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圖片1.jpg"/>
          <p:cNvPicPr>
            <a:picLocks noChangeAspect="1"/>
          </p:cNvPicPr>
          <p:nvPr/>
        </p:nvPicPr>
        <p:blipFill>
          <a:blip r:embed="rId2" cstate="print"/>
          <a:stretch>
            <a:fillRect/>
          </a:stretch>
        </p:blipFill>
        <p:spPr>
          <a:xfrm>
            <a:off x="3" y="0"/>
            <a:ext cx="9143998" cy="5715000"/>
          </a:xfrm>
          <a:prstGeom prst="rect">
            <a:avLst/>
          </a:prstGeom>
        </p:spPr>
      </p:pic>
      <p:sp>
        <p:nvSpPr>
          <p:cNvPr id="4" name="TextBox 3"/>
          <p:cNvSpPr txBox="1"/>
          <p:nvPr/>
        </p:nvSpPr>
        <p:spPr>
          <a:xfrm>
            <a:off x="251520" y="337220"/>
            <a:ext cx="8143875" cy="584776"/>
          </a:xfrm>
          <a:prstGeom prst="rect">
            <a:avLst/>
          </a:prstGeom>
          <a:noFill/>
        </p:spPr>
        <p:txBody>
          <a:bodyPr wrap="square" rtlCol="0">
            <a:spAutoFit/>
          </a:bodyPr>
          <a:lstStyle/>
          <a:p>
            <a:pPr algn="ctr"/>
            <a:r>
              <a:rPr lang="zh-TW" altLang="en-US" sz="3200" b="1" dirty="0">
                <a:solidFill>
                  <a:schemeClr val="tx1">
                    <a:lumMod val="95000"/>
                    <a:lumOff val="5000"/>
                  </a:schemeClr>
                </a:solidFill>
                <a:latin typeface="新細明體"/>
                <a:ea typeface="新細明體"/>
                <a:cs typeface="新細明體"/>
              </a:rPr>
              <a:t>總覽</a:t>
            </a:r>
            <a:endParaRPr lang="en-CA" sz="3200" b="1" dirty="0">
              <a:solidFill>
                <a:schemeClr val="tx1">
                  <a:lumMod val="95000"/>
                  <a:lumOff val="5000"/>
                </a:schemeClr>
              </a:solidFill>
              <a:latin typeface="新細明體"/>
              <a:ea typeface="新細明體"/>
              <a:cs typeface="新細明體"/>
            </a:endParaRPr>
          </a:p>
        </p:txBody>
      </p:sp>
      <p:sp>
        <p:nvSpPr>
          <p:cNvPr id="5" name="Content Placeholder 2"/>
          <p:cNvSpPr>
            <a:spLocks noGrp="1"/>
          </p:cNvSpPr>
          <p:nvPr>
            <p:ph idx="1"/>
          </p:nvPr>
        </p:nvSpPr>
        <p:spPr>
          <a:xfrm>
            <a:off x="323528" y="1345332"/>
            <a:ext cx="9145016" cy="3816424"/>
          </a:xfrm>
        </p:spPr>
        <p:txBody>
          <a:bodyPr numCol="2">
            <a:normAutofit/>
          </a:bodyPr>
          <a:lstStyle/>
          <a:p>
            <a:pPr>
              <a:buClr>
                <a:srgbClr val="C00000"/>
              </a:buClr>
            </a:pPr>
            <a:r>
              <a:rPr lang="zh-TW" altLang="en-US" sz="2000" b="1" dirty="0"/>
              <a:t>學院介紹</a:t>
            </a:r>
            <a:endParaRPr lang="en-US" altLang="zh-TW" sz="2000" b="1" dirty="0"/>
          </a:p>
          <a:p>
            <a:pPr>
              <a:buClr>
                <a:srgbClr val="C00000"/>
              </a:buClr>
            </a:pPr>
            <a:r>
              <a:rPr lang="zh-TW" altLang="en-US" sz="2000" b="1" dirty="0"/>
              <a:t>學院特色</a:t>
            </a:r>
            <a:endParaRPr lang="en-US" altLang="zh-TW" sz="2000" b="1" dirty="0"/>
          </a:p>
          <a:p>
            <a:pPr>
              <a:buClr>
                <a:srgbClr val="C00000"/>
              </a:buClr>
            </a:pPr>
            <a:r>
              <a:rPr lang="zh-TW" altLang="en-US" sz="2000" b="1" dirty="0">
                <a:latin typeface="新細明體"/>
                <a:ea typeface="新細明體"/>
                <a:cs typeface="新細明體"/>
              </a:rPr>
              <a:t>T</a:t>
            </a:r>
            <a:r>
              <a:rPr lang="zh-TW" altLang="zh-TW" sz="2000" b="1" dirty="0">
                <a:latin typeface="新細明體"/>
                <a:ea typeface="新細明體"/>
                <a:cs typeface="新細明體"/>
              </a:rPr>
              <a:t>S</a:t>
            </a:r>
            <a:r>
              <a:rPr lang="en-US" altLang="zh-TW" sz="2000" b="1" dirty="0" err="1">
                <a:latin typeface="新細明體"/>
                <a:ea typeface="新細明體"/>
                <a:cs typeface="新細明體"/>
              </a:rPr>
              <a:t>oM</a:t>
            </a:r>
            <a:r>
              <a:rPr lang="zh-TW" altLang="en-US" sz="2000" b="1" dirty="0">
                <a:latin typeface="新細明體"/>
                <a:ea typeface="新細明體"/>
                <a:cs typeface="新細明體"/>
              </a:rPr>
              <a:t> </a:t>
            </a:r>
            <a:r>
              <a:rPr lang="zh-TW" altLang="en-US" sz="2000" b="1" dirty="0"/>
              <a:t>與安省公立學院的比較</a:t>
            </a:r>
            <a:endParaRPr lang="en-US" altLang="zh-TW" sz="2000" b="1" dirty="0"/>
          </a:p>
          <a:p>
            <a:pPr>
              <a:buClr>
                <a:srgbClr val="C00000"/>
              </a:buClr>
            </a:pPr>
            <a:r>
              <a:rPr lang="zh-TW" altLang="en-US" sz="2000" b="1" dirty="0"/>
              <a:t>科系選擇</a:t>
            </a:r>
            <a:endParaRPr lang="en-US" altLang="zh-TW" sz="2000" b="1" dirty="0"/>
          </a:p>
          <a:p>
            <a:pPr>
              <a:buClr>
                <a:srgbClr val="C00000"/>
              </a:buClr>
            </a:pPr>
            <a:r>
              <a:rPr lang="zh-TW" altLang="en-US" sz="2000" b="1" dirty="0"/>
              <a:t>實習工作安排</a:t>
            </a:r>
            <a:endParaRPr lang="en-US" altLang="zh-TW" sz="2000" b="1" dirty="0"/>
          </a:p>
          <a:p>
            <a:pPr>
              <a:buClr>
                <a:srgbClr val="C00000"/>
              </a:buClr>
            </a:pPr>
            <a:r>
              <a:rPr lang="zh-TW" altLang="en-US" sz="2000" b="1" dirty="0"/>
              <a:t>企業合作</a:t>
            </a:r>
            <a:endParaRPr lang="en-US" altLang="zh-TW" sz="2000" b="1" dirty="0"/>
          </a:p>
          <a:p>
            <a:pPr>
              <a:buClr>
                <a:srgbClr val="C00000"/>
              </a:buClr>
            </a:pPr>
            <a:r>
              <a:rPr lang="zh-TW" altLang="en-US" sz="2000" b="1" dirty="0"/>
              <a:t>大學銜接課程</a:t>
            </a:r>
            <a:endParaRPr lang="en-US" altLang="zh-TW" sz="2000" b="1" dirty="0"/>
          </a:p>
          <a:p>
            <a:pPr>
              <a:buClr>
                <a:srgbClr val="C00000"/>
              </a:buClr>
            </a:pPr>
            <a:r>
              <a:rPr lang="zh-TW" altLang="en-US" sz="2000" b="1" dirty="0"/>
              <a:t>國際學生申請流程</a:t>
            </a:r>
            <a:endParaRPr lang="en-US" altLang="zh-TW" sz="2000" b="1" dirty="0"/>
          </a:p>
          <a:p>
            <a:pPr>
              <a:buClr>
                <a:srgbClr val="C00000"/>
              </a:buClr>
            </a:pPr>
            <a:r>
              <a:rPr lang="zh-TW" altLang="en-US" sz="2000" b="1" dirty="0"/>
              <a:t>師資介紹</a:t>
            </a:r>
            <a:endParaRPr lang="en-CA" sz="2000" b="1" dirty="0"/>
          </a:p>
        </p:txBody>
      </p:sp>
      <p:grpSp>
        <p:nvGrpSpPr>
          <p:cNvPr id="8" name="Group 14">
            <a:extLst>
              <a:ext uri="{FF2B5EF4-FFF2-40B4-BE49-F238E27FC236}">
                <a16:creationId xmlns:a16="http://schemas.microsoft.com/office/drawing/2014/main" id="{6F9CB816-DD32-2C47-90C3-1474F735F1C3}"/>
              </a:ext>
            </a:extLst>
          </p:cNvPr>
          <p:cNvGrpSpPr/>
          <p:nvPr/>
        </p:nvGrpSpPr>
        <p:grpSpPr>
          <a:xfrm rot="10800000">
            <a:off x="395536" y="1117308"/>
            <a:ext cx="8103844" cy="60009"/>
            <a:chOff x="0" y="1117988"/>
            <a:chExt cx="12201098" cy="109182"/>
          </a:xfrm>
        </p:grpSpPr>
        <p:sp>
          <p:nvSpPr>
            <p:cNvPr id="9"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14" name="Picture 4">
            <a:extLst>
              <a:ext uri="{FF2B5EF4-FFF2-40B4-BE49-F238E27FC236}">
                <a16:creationId xmlns:a16="http://schemas.microsoft.com/office/drawing/2014/main" id="{9C3C8269-0DF7-1B42-A2D1-2242B9CB5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993404"/>
            <a:ext cx="3240360" cy="2196027"/>
          </a:xfrm>
          <a:prstGeom prst="rect">
            <a:avLst/>
          </a:prstGeom>
        </p:spPr>
      </p:pic>
    </p:spTree>
    <p:extLst>
      <p:ext uri="{BB962C8B-B14F-4D97-AF65-F5344CB8AC3E}">
        <p14:creationId xmlns:p14="http://schemas.microsoft.com/office/powerpoint/2010/main" val="3043614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36734"/>
            <a:ext cx="9143992" cy="5774554"/>
          </a:xfrm>
          <a:prstGeom prst="rect">
            <a:avLst/>
          </a:prstGeom>
        </p:spPr>
      </p:pic>
      <p:sp>
        <p:nvSpPr>
          <p:cNvPr id="12" name="文字方塊 11"/>
          <p:cNvSpPr txBox="1"/>
          <p:nvPr/>
        </p:nvSpPr>
        <p:spPr>
          <a:xfrm>
            <a:off x="142844" y="1309682"/>
            <a:ext cx="5941324" cy="2923878"/>
          </a:xfrm>
          <a:prstGeom prst="rect">
            <a:avLst/>
          </a:prstGeom>
          <a:noFill/>
        </p:spPr>
        <p:txBody>
          <a:bodyPr wrap="square" rtlCol="0">
            <a:spAutoFit/>
          </a:bodyPr>
          <a:lstStyle/>
          <a:p>
            <a:r>
              <a:rPr lang="zh-TW" altLang="en-US" b="1" dirty="0">
                <a:latin typeface="新細明體"/>
                <a:cs typeface="新細明體"/>
              </a:rPr>
              <a:t>課程架構：</a:t>
            </a:r>
            <a:r>
              <a:rPr lang="zh-TW" altLang="zh-TW" dirty="0">
                <a:latin typeface="新細明體"/>
                <a:cs typeface="新細明體"/>
              </a:rPr>
              <a:t>4</a:t>
            </a:r>
            <a:r>
              <a:rPr lang="en-US" altLang="zh-TW" dirty="0">
                <a:latin typeface="新細明體"/>
                <a:cs typeface="新細明體"/>
              </a:rPr>
              <a:t>8</a:t>
            </a:r>
            <a:r>
              <a:rPr lang="zh-TW" altLang="en-US" dirty="0">
                <a:latin typeface="新細明體"/>
                <a:cs typeface="新細明體"/>
              </a:rPr>
              <a:t> 週研習課程</a:t>
            </a:r>
            <a:r>
              <a:rPr lang="en-US" altLang="zh-TW" dirty="0">
                <a:latin typeface="新細明體"/>
                <a:cs typeface="新細明體"/>
              </a:rPr>
              <a:t>+</a:t>
            </a:r>
            <a:r>
              <a:rPr lang="zh-TW" altLang="zh-TW" dirty="0">
                <a:latin typeface="新細明體"/>
                <a:cs typeface="新細明體"/>
              </a:rPr>
              <a:t>2</a:t>
            </a:r>
            <a:r>
              <a:rPr lang="en-US" altLang="zh-TW" dirty="0">
                <a:latin typeface="新細明體"/>
                <a:cs typeface="新細明體"/>
              </a:rPr>
              <a:t>4</a:t>
            </a:r>
            <a:r>
              <a:rPr lang="zh-TW" altLang="en-US" dirty="0">
                <a:latin typeface="新細明體"/>
                <a:cs typeface="新細明體"/>
              </a:rPr>
              <a:t>週實習 </a:t>
            </a:r>
            <a:r>
              <a:rPr lang="en-US" altLang="zh-TW" dirty="0">
                <a:latin typeface="新細明體"/>
                <a:cs typeface="新細明體"/>
              </a:rPr>
              <a:t>+</a:t>
            </a:r>
            <a:r>
              <a:rPr lang="zh-TW" altLang="en-US" dirty="0">
                <a:latin typeface="新細明體"/>
                <a:cs typeface="新細明體"/>
              </a:rPr>
              <a:t> </a:t>
            </a:r>
            <a:r>
              <a:rPr lang="zh-TW" altLang="zh-TW" dirty="0">
                <a:latin typeface="新細明體"/>
                <a:cs typeface="新細明體"/>
              </a:rPr>
              <a:t>3</a:t>
            </a:r>
            <a:r>
              <a:rPr lang="en-US" altLang="zh-TW" dirty="0">
                <a:latin typeface="新細明體"/>
                <a:cs typeface="新細明體"/>
              </a:rPr>
              <a:t>7</a:t>
            </a:r>
            <a:r>
              <a:rPr lang="zh-TW" altLang="en-US" dirty="0">
                <a:latin typeface="新細明體"/>
                <a:cs typeface="新細明體"/>
              </a:rPr>
              <a:t> 週假期</a:t>
            </a:r>
            <a:endParaRPr lang="en-US" altLang="zh-TW" dirty="0">
              <a:latin typeface="新細明體"/>
              <a:cs typeface="新細明體"/>
            </a:endParaRPr>
          </a:p>
          <a:p>
            <a:r>
              <a:rPr lang="zh-TW" altLang="en-US" b="1" dirty="0">
                <a:latin typeface="新細明體"/>
                <a:cs typeface="新細明體"/>
              </a:rPr>
              <a:t>開課日期：</a:t>
            </a:r>
            <a:r>
              <a:rPr lang="zh-TW" altLang="en-US" dirty="0">
                <a:latin typeface="新細明體"/>
                <a:cs typeface="新細明體"/>
              </a:rPr>
              <a:t>一月</a:t>
            </a:r>
            <a:r>
              <a:rPr lang="zh-TW" altLang="zh-TW" dirty="0">
                <a:latin typeface="新細明體"/>
                <a:cs typeface="新細明體"/>
              </a:rPr>
              <a:t>、</a:t>
            </a:r>
            <a:r>
              <a:rPr lang="zh-TW" altLang="en-US" dirty="0">
                <a:latin typeface="新細明體"/>
                <a:cs typeface="新細明體"/>
              </a:rPr>
              <a:t>三月</a:t>
            </a:r>
            <a:r>
              <a:rPr lang="zh-TW" altLang="zh-TW" dirty="0">
                <a:latin typeface="新細明體"/>
                <a:cs typeface="新細明體"/>
              </a:rPr>
              <a:t>、</a:t>
            </a:r>
            <a:r>
              <a:rPr lang="zh-TW" altLang="en-US" dirty="0">
                <a:latin typeface="新細明體"/>
                <a:cs typeface="新細明體"/>
              </a:rPr>
              <a:t>五月</a:t>
            </a:r>
            <a:r>
              <a:rPr lang="zh-TW" altLang="zh-TW" dirty="0">
                <a:latin typeface="新細明體"/>
                <a:cs typeface="新細明體"/>
              </a:rPr>
              <a:t>、</a:t>
            </a:r>
            <a:r>
              <a:rPr lang="zh-TW" altLang="en-US" dirty="0">
                <a:latin typeface="新細明體"/>
                <a:cs typeface="新細明體"/>
              </a:rPr>
              <a:t>七月</a:t>
            </a:r>
            <a:r>
              <a:rPr lang="zh-TW" altLang="zh-TW" dirty="0">
                <a:latin typeface="新細明體"/>
                <a:cs typeface="新細明體"/>
              </a:rPr>
              <a:t>、</a:t>
            </a:r>
            <a:r>
              <a:rPr lang="zh-TW" altLang="en-US" dirty="0">
                <a:latin typeface="新細明體"/>
                <a:cs typeface="新細明體"/>
              </a:rPr>
              <a:t>九月</a:t>
            </a:r>
            <a:r>
              <a:rPr lang="zh-TW" altLang="zh-TW" dirty="0">
                <a:latin typeface="新細明體"/>
                <a:cs typeface="新細明體"/>
              </a:rPr>
              <a:t>、</a:t>
            </a:r>
            <a:r>
              <a:rPr lang="zh-TW" altLang="en-US" dirty="0">
                <a:latin typeface="新細明體"/>
                <a:cs typeface="新細明體"/>
              </a:rPr>
              <a:t>十一月</a:t>
            </a:r>
            <a:r>
              <a:rPr lang="zh-TW" altLang="en-US" b="1" dirty="0">
                <a:latin typeface="新細明體"/>
                <a:cs typeface="新細明體"/>
              </a:rPr>
              <a:t>課程時間</a:t>
            </a:r>
            <a:r>
              <a:rPr lang="zh-TW" altLang="en-US" dirty="0">
                <a:latin typeface="新細明體"/>
                <a:cs typeface="新細明體"/>
              </a:rPr>
              <a:t>：星期一～星期四</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br>
              <a:rPr lang="en-US" altLang="zh-TW" dirty="0">
                <a:latin typeface="新細明體"/>
                <a:cs typeface="新細明體"/>
              </a:rPr>
            </a:br>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為期兩年的飯店旅遊管理課程，學生將會學習此領域的入門職場技能</a:t>
            </a:r>
            <a:br>
              <a:rPr lang="en-US" altLang="zh-TW" sz="1400" dirty="0">
                <a:latin typeface="新細明體"/>
                <a:ea typeface="新細明體"/>
                <a:cs typeface="新細明體"/>
              </a:rPr>
            </a:br>
            <a:endParaRPr lang="en-US" altLang="zh-TW" sz="1400" dirty="0">
              <a:latin typeface="新細明體"/>
              <a:ea typeface="新細明體"/>
              <a:cs typeface="新細明體"/>
            </a:endParaRPr>
          </a:p>
          <a:p>
            <a:r>
              <a:rPr lang="zh-TW" altLang="en-US" sz="1400" dirty="0">
                <a:latin typeface="新細明體"/>
                <a:ea typeface="新細明體"/>
                <a:cs typeface="新細明體"/>
              </a:rPr>
              <a:t>你將學會</a:t>
            </a:r>
            <a:r>
              <a:rPr lang="en-US" altLang="zh-TW" sz="1400" dirty="0">
                <a:latin typeface="新細明體"/>
                <a:ea typeface="新細明體"/>
                <a:cs typeface="新細明體"/>
              </a:rPr>
              <a:t>:</a:t>
            </a:r>
            <a:r>
              <a:rPr lang="zh-TW" altLang="en-US" sz="1400" dirty="0">
                <a:latin typeface="新細明體"/>
                <a:ea typeface="新細明體"/>
                <a:cs typeface="新細明體"/>
              </a:rPr>
              <a:t> </a:t>
            </a:r>
          </a:p>
          <a:p>
            <a:pPr marL="285750" indent="-285750">
              <a:buFont typeface="Arial"/>
              <a:buChar char="•"/>
            </a:pPr>
            <a:r>
              <a:rPr lang="zh-TW" altLang="en-US" sz="1400" dirty="0">
                <a:latin typeface="新細明體"/>
                <a:ea typeface="新細明體"/>
                <a:cs typeface="新細明體"/>
              </a:rPr>
              <a:t>發展專業的酒店管理能力，並學習重要的管理概念（例如：經營策略</a:t>
            </a:r>
            <a:r>
              <a:rPr lang="zh-TW" altLang="zh-TW" sz="1400" dirty="0">
                <a:latin typeface="新細明體"/>
                <a:cs typeface="新細明體"/>
              </a:rPr>
              <a:t>、</a:t>
            </a:r>
            <a:r>
              <a:rPr lang="zh-TW" altLang="en-US" sz="1400" dirty="0">
                <a:latin typeface="新細明體"/>
                <a:cs typeface="新細明體"/>
              </a:rPr>
              <a:t>績效考核和控制系統</a:t>
            </a:r>
            <a:r>
              <a:rPr lang="zh-TW" altLang="zh-TW" sz="1400" dirty="0">
                <a:latin typeface="新細明體"/>
                <a:cs typeface="新細明體"/>
              </a:rPr>
              <a:t>、</a:t>
            </a:r>
            <a:r>
              <a:rPr lang="zh-TW" altLang="en-US" sz="1400" dirty="0">
                <a:latin typeface="新細明體"/>
                <a:cs typeface="新細明體"/>
              </a:rPr>
              <a:t>有效的行銷模式）背後的原理</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透過成功的領導和團隊合作，以及瞭解個人</a:t>
            </a:r>
            <a:r>
              <a:rPr lang="zh-TW" altLang="zh-TW" sz="1400" dirty="0">
                <a:latin typeface="新細明體"/>
                <a:cs typeface="新細明體"/>
              </a:rPr>
              <a:t>、</a:t>
            </a:r>
            <a:r>
              <a:rPr lang="zh-TW" altLang="en-US" sz="1400" dirty="0">
                <a:latin typeface="新細明體"/>
                <a:cs typeface="新細明體"/>
              </a:rPr>
              <a:t>人際關係</a:t>
            </a:r>
            <a:r>
              <a:rPr lang="zh-TW" altLang="zh-TW" sz="1400" dirty="0">
                <a:latin typeface="新細明體"/>
                <a:cs typeface="新細明體"/>
              </a:rPr>
              <a:t>、</a:t>
            </a:r>
            <a:r>
              <a:rPr lang="zh-TW" altLang="en-US" sz="1400" dirty="0">
                <a:latin typeface="新細明體"/>
                <a:cs typeface="新細明體"/>
              </a:rPr>
              <a:t>和組織行為之間的差異來達成卓越的客戶服務標準</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懂得經理在酒店和旅遊業中扮演的角特</a:t>
            </a:r>
          </a:p>
        </p:txBody>
      </p:sp>
      <p:sp>
        <p:nvSpPr>
          <p:cNvPr id="5" name="Rounded Rectangle 4"/>
          <p:cNvSpPr/>
          <p:nvPr/>
        </p:nvSpPr>
        <p:spPr>
          <a:xfrm>
            <a:off x="6156176" y="1057300"/>
            <a:ext cx="2736304" cy="424847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文字方塊 8"/>
          <p:cNvSpPr txBox="1"/>
          <p:nvPr/>
        </p:nvSpPr>
        <p:spPr>
          <a:xfrm>
            <a:off x="1763688" y="121196"/>
            <a:ext cx="7380312" cy="830997"/>
          </a:xfrm>
          <a:prstGeom prst="rect">
            <a:avLst/>
          </a:prstGeom>
          <a:noFill/>
        </p:spPr>
        <p:txBody>
          <a:bodyPr wrap="square" rtlCol="0">
            <a:spAutoFit/>
          </a:bodyPr>
          <a:lstStyle/>
          <a:p>
            <a:r>
              <a:rPr lang="en-US" altLang="zh-TW" sz="2400" dirty="0">
                <a:latin typeface="Lucida Grande CY"/>
                <a:cs typeface="Lucida Grande CY"/>
              </a:rPr>
              <a:t>Advanced</a:t>
            </a:r>
            <a:r>
              <a:rPr lang="zh-TW" altLang="en-US" sz="2400" dirty="0">
                <a:latin typeface="Lucida Grande CY"/>
                <a:cs typeface="Lucida Grande CY"/>
              </a:rPr>
              <a:t> </a:t>
            </a:r>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Hospitality</a:t>
            </a:r>
            <a:r>
              <a:rPr lang="zh-TW" altLang="en-US" sz="2400" dirty="0">
                <a:latin typeface="Lucida Grande CY"/>
                <a:cs typeface="Lucida Grande CY"/>
              </a:rPr>
              <a:t> </a:t>
            </a:r>
            <a:r>
              <a:rPr lang="en-US" altLang="zh-TW" sz="2400" dirty="0">
                <a:latin typeface="Lucida Grande CY"/>
                <a:cs typeface="Lucida Grande CY"/>
              </a:rPr>
              <a:t>and</a:t>
            </a:r>
            <a:r>
              <a:rPr lang="zh-TW" altLang="en-US" sz="2400" dirty="0">
                <a:latin typeface="Lucida Grande CY"/>
                <a:cs typeface="Lucida Grande CY"/>
              </a:rPr>
              <a:t> </a:t>
            </a:r>
            <a:r>
              <a:rPr lang="en-US" altLang="zh-TW" sz="2400" dirty="0">
                <a:latin typeface="Lucida Grande CY"/>
                <a:cs typeface="Lucida Grande CY"/>
              </a:rPr>
              <a:t>Tourism</a:t>
            </a:r>
            <a:r>
              <a:rPr lang="zh-TW" altLang="en-US" sz="2400" dirty="0">
                <a:latin typeface="Lucida Grande CY"/>
                <a:cs typeface="Lucida Grande CY"/>
              </a:rPr>
              <a:t> </a:t>
            </a:r>
            <a:r>
              <a:rPr lang="en-US" altLang="zh-TW" sz="2400" dirty="0" err="1">
                <a:latin typeface="Lucida Grande CY"/>
                <a:cs typeface="Lucida Grande CY"/>
              </a:rPr>
              <a:t>Mgmt</a:t>
            </a:r>
            <a:r>
              <a:rPr lang="zh-TW" altLang="en-US" sz="2400" dirty="0">
                <a:latin typeface="Lucida Grande CY"/>
                <a:cs typeface="Lucida Grande CY"/>
              </a:rPr>
              <a:t> </a:t>
            </a:r>
            <a:br>
              <a:rPr lang="en-US" altLang="zh-TW" sz="2400" dirty="0"/>
            </a:br>
            <a:r>
              <a:rPr lang="zh-TW" altLang="en-US" sz="2400" dirty="0"/>
              <a:t>進階飯店旅遊管理文憑</a:t>
            </a:r>
            <a:r>
              <a:rPr lang="en-US" altLang="zh-TW" sz="2400" dirty="0"/>
              <a:t> </a:t>
            </a:r>
            <a:r>
              <a:rPr lang="zh-TW" altLang="en-US" sz="2400" dirty="0"/>
              <a:t> </a:t>
            </a:r>
            <a:r>
              <a:rPr lang="en-US" altLang="zh-TW" sz="2400" dirty="0"/>
              <a:t>960hr </a:t>
            </a:r>
            <a:r>
              <a:rPr lang="zh-TW" altLang="en-US" sz="2400" dirty="0"/>
              <a:t>課程</a:t>
            </a:r>
            <a:r>
              <a:rPr lang="en-US" altLang="zh-TW" sz="2400" dirty="0"/>
              <a:t> +480hr</a:t>
            </a:r>
            <a:r>
              <a:rPr lang="zh-TW" altLang="en-US" sz="2400" dirty="0"/>
              <a:t> 實習</a:t>
            </a:r>
          </a:p>
        </p:txBody>
      </p:sp>
      <p:sp>
        <p:nvSpPr>
          <p:cNvPr id="15" name="文字方塊 14"/>
          <p:cNvSpPr txBox="1"/>
          <p:nvPr/>
        </p:nvSpPr>
        <p:spPr>
          <a:xfrm>
            <a:off x="323528" y="4369668"/>
            <a:ext cx="4608512" cy="523220"/>
          </a:xfrm>
          <a:prstGeom prst="rect">
            <a:avLst/>
          </a:prstGeom>
          <a:noFill/>
        </p:spPr>
        <p:txBody>
          <a:bodyPr wrap="square" rtlCol="0">
            <a:spAutoFit/>
          </a:bodyPr>
          <a:lstStyle/>
          <a:p>
            <a:r>
              <a:rPr lang="zh-TW" altLang="en-US" sz="1400" dirty="0"/>
              <a:t>職涯規劃</a:t>
            </a:r>
            <a:r>
              <a:rPr lang="en-US" altLang="zh-TW" sz="1400" dirty="0"/>
              <a:t>:</a:t>
            </a:r>
            <a:r>
              <a:rPr lang="zh-TW" altLang="en-US" sz="1400" dirty="0"/>
              <a:t> 接待經理</a:t>
            </a:r>
            <a:r>
              <a:rPr lang="en-US" altLang="zh-TW" sz="1400" dirty="0"/>
              <a:t>/</a:t>
            </a:r>
            <a:r>
              <a:rPr lang="zh-TW" altLang="en-US" sz="1400" dirty="0"/>
              <a:t> 客服部經理</a:t>
            </a:r>
            <a:r>
              <a:rPr lang="en-US" altLang="zh-TW" sz="1400" dirty="0"/>
              <a:t>/ </a:t>
            </a:r>
            <a:r>
              <a:rPr lang="zh-TW" altLang="en-US" sz="1400" dirty="0"/>
              <a:t>活動企劃經理</a:t>
            </a:r>
            <a:r>
              <a:rPr lang="en-US" altLang="zh-TW" sz="1400" dirty="0"/>
              <a:t>/</a:t>
            </a:r>
            <a:r>
              <a:rPr lang="zh-TW" altLang="en-US" sz="1400" dirty="0"/>
              <a:t> 嚮導</a:t>
            </a:r>
            <a:r>
              <a:rPr lang="en-US" altLang="zh-TW" sz="1400" dirty="0"/>
              <a:t>/          </a:t>
            </a:r>
            <a:r>
              <a:rPr lang="zh-TW" altLang="en-US" sz="1400" dirty="0"/>
              <a:t>餐飲部經理</a:t>
            </a:r>
            <a:r>
              <a:rPr lang="en-US" altLang="zh-TW" sz="1400" dirty="0"/>
              <a:t>/ </a:t>
            </a:r>
            <a:r>
              <a:rPr lang="zh-TW" altLang="en-US" sz="1400" dirty="0"/>
              <a:t>銷售經理</a:t>
            </a:r>
            <a:r>
              <a:rPr lang="en-US" altLang="zh-TW" sz="1400" dirty="0"/>
              <a:t> / </a:t>
            </a:r>
            <a:r>
              <a:rPr lang="zh-TW" altLang="en-US" sz="1400" dirty="0"/>
              <a:t>宴會服務</a:t>
            </a:r>
            <a:r>
              <a:rPr lang="en-US" altLang="zh-TW" sz="1400" dirty="0"/>
              <a:t> / </a:t>
            </a:r>
            <a:r>
              <a:rPr lang="zh-TW" altLang="en-US" sz="1400" dirty="0"/>
              <a:t>遊客中心經理</a:t>
            </a:r>
          </a:p>
        </p:txBody>
      </p:sp>
      <p:sp>
        <p:nvSpPr>
          <p:cNvPr id="13" name="文字方塊 12"/>
          <p:cNvSpPr txBox="1"/>
          <p:nvPr/>
        </p:nvSpPr>
        <p:spPr>
          <a:xfrm>
            <a:off x="6300192" y="1129308"/>
            <a:ext cx="2736304" cy="4185761"/>
          </a:xfrm>
          <a:prstGeom prst="rect">
            <a:avLst/>
          </a:prstGeom>
          <a:noFill/>
        </p:spPr>
        <p:txBody>
          <a:bodyPr wrap="square" rtlCol="0">
            <a:spAutoFit/>
          </a:bodyPr>
          <a:lstStyle/>
          <a:p>
            <a:r>
              <a:rPr lang="zh-TW" altLang="en-US" sz="1400" dirty="0">
                <a:solidFill>
                  <a:schemeClr val="bg1"/>
                </a:solidFill>
                <a:latin typeface="新細明體"/>
                <a:cs typeface="新細明體"/>
              </a:rPr>
              <a:t>教學課課綱：</a:t>
            </a:r>
            <a:br>
              <a:rPr lang="en-US" altLang="zh-TW" sz="1400" dirty="0">
                <a:solidFill>
                  <a:schemeClr val="bg1"/>
                </a:solidFill>
                <a:latin typeface="新細明體"/>
                <a:cs typeface="新細明體"/>
              </a:rPr>
            </a:b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餐旅觀光入門</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前台營運</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房務部營運</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餐飲部營運</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食品衛生安全管理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餐旅觀光基礎會計</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顧客服務概論</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餐旅業組織行為學</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飯店設施維護及管理</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商務會議</a:t>
            </a:r>
            <a:r>
              <a:rPr lang="zh-TW" altLang="zh-TW" sz="1400" dirty="0">
                <a:solidFill>
                  <a:schemeClr val="bg1"/>
                </a:solidFill>
                <a:latin typeface="新細明體"/>
                <a:cs typeface="新細明體"/>
              </a:rPr>
              <a:t>、</a:t>
            </a:r>
            <a:r>
              <a:rPr lang="zh-TW" altLang="en-US" sz="1400" dirty="0">
                <a:solidFill>
                  <a:schemeClr val="bg1"/>
                </a:solidFill>
                <a:latin typeface="新細明體"/>
                <a:cs typeface="新細明體"/>
              </a:rPr>
              <a:t>活動</a:t>
            </a:r>
            <a:r>
              <a:rPr lang="zh-TW" altLang="zh-TW" sz="1400" dirty="0">
                <a:solidFill>
                  <a:schemeClr val="bg1"/>
                </a:solidFill>
                <a:latin typeface="新細明體"/>
                <a:cs typeface="新細明體"/>
              </a:rPr>
              <a:t>、</a:t>
            </a:r>
            <a:r>
              <a:rPr lang="zh-TW" altLang="en-US" sz="1400" dirty="0">
                <a:solidFill>
                  <a:schemeClr val="bg1"/>
                </a:solidFill>
                <a:latin typeface="新細明體"/>
                <a:cs typeface="新細明體"/>
              </a:rPr>
              <a:t>與促銷</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餐飲管理</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人力資源管理</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餐旅行銷策略</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餐旅業中常見問題</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度假村管理學</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利基市場與特殊專案管理</a:t>
            </a:r>
            <a:endParaRPr lang="en-US" altLang="zh-TW" sz="1400" dirty="0">
              <a:solidFill>
                <a:schemeClr val="bg1"/>
              </a:solidFill>
              <a:latin typeface="新細明體"/>
              <a:cs typeface="新細明體"/>
            </a:endParaRPr>
          </a:p>
          <a:p>
            <a:pPr marL="342900" indent="-342900">
              <a:buFontTx/>
              <a:buAutoNum type="arabicPeriod"/>
            </a:pPr>
            <a:r>
              <a:rPr lang="zh-TW" altLang="en-US" sz="1400" dirty="0">
                <a:solidFill>
                  <a:schemeClr val="bg1"/>
                </a:solidFill>
                <a:latin typeface="新細明體"/>
                <a:cs typeface="新細明體"/>
              </a:rPr>
              <a:t>餐旅實習安置</a:t>
            </a:r>
            <a:endParaRPr lang="en-US" altLang="zh-TW" sz="1400" dirty="0">
              <a:solidFill>
                <a:schemeClr val="bg1"/>
              </a:solidFill>
              <a:latin typeface="新細明體"/>
              <a:cs typeface="新細明體"/>
            </a:endParaRPr>
          </a:p>
        </p:txBody>
      </p:sp>
      <p:cxnSp>
        <p:nvCxnSpPr>
          <p:cNvPr id="18" name="Straight Connector 17"/>
          <p:cNvCxnSpPr/>
          <p:nvPr/>
        </p:nvCxnSpPr>
        <p:spPr>
          <a:xfrm>
            <a:off x="323528" y="985292"/>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8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36734"/>
            <a:ext cx="9143991" cy="5774554"/>
          </a:xfrm>
          <a:prstGeom prst="rect">
            <a:avLst/>
          </a:prstGeom>
        </p:spPr>
      </p:pic>
      <p:sp>
        <p:nvSpPr>
          <p:cNvPr id="12" name="文字方塊 11"/>
          <p:cNvSpPr txBox="1"/>
          <p:nvPr/>
        </p:nvSpPr>
        <p:spPr>
          <a:xfrm>
            <a:off x="179512" y="1129308"/>
            <a:ext cx="5832648" cy="3570208"/>
          </a:xfrm>
          <a:prstGeom prst="rect">
            <a:avLst/>
          </a:prstGeom>
          <a:noFill/>
        </p:spPr>
        <p:txBody>
          <a:bodyPr wrap="square" rtlCol="0">
            <a:spAutoFit/>
          </a:bodyPr>
          <a:lstStyle/>
          <a:p>
            <a:r>
              <a:rPr lang="zh-TW" altLang="en-US" dirty="0">
                <a:latin typeface="新細明體"/>
                <a:ea typeface="新細明體"/>
                <a:cs typeface="新細明體"/>
              </a:rPr>
              <a:t>課程架構</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24</a:t>
            </a:r>
            <a:r>
              <a:rPr lang="zh-TW" altLang="en-US" dirty="0">
                <a:latin typeface="新細明體"/>
                <a:ea typeface="新細明體"/>
                <a:cs typeface="新細明體"/>
              </a:rPr>
              <a:t> 週研習課程</a:t>
            </a:r>
            <a:r>
              <a:rPr lang="en-US" altLang="zh-TW" dirty="0">
                <a:latin typeface="新細明體"/>
                <a:ea typeface="新細明體"/>
                <a:cs typeface="新細明體"/>
              </a:rPr>
              <a:t>+12</a:t>
            </a:r>
            <a:r>
              <a:rPr lang="zh-TW" altLang="en-US" dirty="0">
                <a:latin typeface="新細明體"/>
                <a:ea typeface="新細明體"/>
                <a:cs typeface="新細明體"/>
              </a:rPr>
              <a:t>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15</a:t>
            </a:r>
            <a:r>
              <a:rPr lang="zh-TW" altLang="en-US" dirty="0">
                <a:latin typeface="新細明體"/>
                <a:ea typeface="新細明體"/>
                <a:cs typeface="新細明體"/>
              </a:rPr>
              <a:t>週假期</a:t>
            </a:r>
            <a:endParaRPr lang="en-US" altLang="zh-TW" dirty="0">
              <a:latin typeface="新細明體"/>
              <a:ea typeface="新細明體"/>
              <a:cs typeface="新細明體"/>
            </a:endParaRPr>
          </a:p>
          <a:p>
            <a:r>
              <a:rPr lang="zh-TW" altLang="en-US" dirty="0">
                <a:latin typeface="新細明體"/>
                <a:ea typeface="新細明體"/>
                <a:cs typeface="新細明體"/>
              </a:rPr>
              <a:t>開課日期：一月</a:t>
            </a:r>
            <a:r>
              <a:rPr lang="zh-TW" altLang="zh-TW" dirty="0">
                <a:latin typeface="新細明體"/>
                <a:cs typeface="新細明體"/>
              </a:rPr>
              <a:t>、</a:t>
            </a:r>
            <a:r>
              <a:rPr lang="zh-TW" altLang="en-US" dirty="0">
                <a:latin typeface="新細明體"/>
                <a:cs typeface="新細明體"/>
              </a:rPr>
              <a:t>五月</a:t>
            </a:r>
            <a:r>
              <a:rPr lang="zh-TW" altLang="zh-TW" dirty="0">
                <a:latin typeface="新細明體"/>
                <a:cs typeface="新細明體"/>
              </a:rPr>
              <a:t>、</a:t>
            </a:r>
            <a:r>
              <a:rPr lang="zh-TW" altLang="en-US" dirty="0">
                <a:latin typeface="新細明體"/>
                <a:cs typeface="新細明體"/>
              </a:rPr>
              <a:t>九月</a:t>
            </a:r>
            <a:br>
              <a:rPr lang="en-US" altLang="zh-TW" dirty="0">
                <a:latin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：星期一～星期五</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endParaRPr lang="en-US" altLang="zh-TW" dirty="0">
              <a:latin typeface="新細明體"/>
              <a:ea typeface="新細明體"/>
              <a:cs typeface="新細明體"/>
            </a:endParaRPr>
          </a:p>
          <a:p>
            <a:r>
              <a:rPr lang="zh-TW" altLang="en-US" dirty="0">
                <a:latin typeface="新細明體"/>
                <a:ea typeface="新細明體"/>
                <a:cs typeface="新細明體"/>
              </a:rPr>
              <a:t> </a:t>
            </a:r>
            <a:endParaRPr lang="en-US" altLang="zh-TW" dirty="0">
              <a:latin typeface="新細明體"/>
              <a:ea typeface="新細明體"/>
              <a:cs typeface="新細明體"/>
            </a:endParaRPr>
          </a:p>
          <a:p>
            <a:r>
              <a:rPr lang="zh-TW" altLang="en-US" sz="1400" dirty="0">
                <a:latin typeface="新細明體"/>
                <a:ea typeface="新細明體"/>
                <a:cs typeface="新細明體"/>
              </a:rPr>
              <a:t>此課程專注於行銷</a:t>
            </a:r>
            <a:r>
              <a:rPr lang="en-US" altLang="zh-TW" sz="1400" dirty="0">
                <a:latin typeface="新細明體"/>
                <a:ea typeface="新細明體"/>
                <a:cs typeface="新細明體"/>
              </a:rPr>
              <a:t>,</a:t>
            </a:r>
            <a:r>
              <a:rPr lang="zh-TW" altLang="en-US" sz="1400" dirty="0">
                <a:latin typeface="新細明體"/>
                <a:ea typeface="新細明體"/>
                <a:cs typeface="新細明體"/>
              </a:rPr>
              <a:t>廣告及活動管理。學員將學會如何透過</a:t>
            </a:r>
            <a:r>
              <a:rPr lang="en-US" altLang="zh-TW" sz="1400" dirty="0">
                <a:latin typeface="新細明體"/>
                <a:ea typeface="新細明體"/>
                <a:cs typeface="新細明體"/>
              </a:rPr>
              <a:t>PPC</a:t>
            </a:r>
            <a:r>
              <a:rPr lang="zh-TW" altLang="en-US" sz="1400" dirty="0">
                <a:latin typeface="新細明體"/>
                <a:ea typeface="新細明體"/>
                <a:cs typeface="新細明體"/>
              </a:rPr>
              <a:t>付費點及廣告行銷</a:t>
            </a:r>
            <a:r>
              <a:rPr lang="zh-TW" altLang="zh-TW" sz="1400" dirty="0">
                <a:latin typeface="新細明體"/>
                <a:cs typeface="新細明體"/>
              </a:rPr>
              <a:t>、</a:t>
            </a:r>
            <a:r>
              <a:rPr lang="zh-TW" altLang="en-US" sz="1400" dirty="0">
                <a:latin typeface="新細明體"/>
                <a:ea typeface="新細明體"/>
                <a:cs typeface="新細明體"/>
              </a:rPr>
              <a:t>社交網路平台</a:t>
            </a:r>
            <a:r>
              <a:rPr lang="zh-TW" altLang="zh-TW" sz="1400" dirty="0">
                <a:latin typeface="新細明體"/>
                <a:cs typeface="新細明體"/>
              </a:rPr>
              <a:t>、</a:t>
            </a:r>
            <a:r>
              <a:rPr lang="zh-TW" altLang="en-US" sz="1400" dirty="0">
                <a:latin typeface="新細明體"/>
                <a:ea typeface="新細明體"/>
                <a:cs typeface="新細明體"/>
              </a:rPr>
              <a:t>採集資料</a:t>
            </a:r>
            <a:r>
              <a:rPr lang="zh-TW" altLang="zh-TW" sz="1400" dirty="0">
                <a:latin typeface="新細明體"/>
                <a:cs typeface="新細明體"/>
              </a:rPr>
              <a:t>、</a:t>
            </a:r>
            <a:r>
              <a:rPr lang="zh-TW" altLang="en-US" sz="1400" dirty="0">
                <a:latin typeface="新細明體"/>
                <a:ea typeface="新細明體"/>
                <a:cs typeface="新細明體"/>
              </a:rPr>
              <a:t>建立正確的行銷策略</a:t>
            </a:r>
            <a:br>
              <a:rPr lang="en-US" altLang="zh-TW" sz="1400" dirty="0">
                <a:latin typeface="新細明體"/>
                <a:ea typeface="新細明體"/>
                <a:cs typeface="新細明體"/>
              </a:rPr>
            </a:br>
            <a:endParaRPr lang="en-US" altLang="zh-TW" sz="1400" dirty="0">
              <a:latin typeface="新細明體"/>
              <a:ea typeface="新細明體"/>
              <a:cs typeface="新細明體"/>
            </a:endParaRPr>
          </a:p>
          <a:p>
            <a:r>
              <a:rPr lang="zh-TW" altLang="en-US" sz="1400" dirty="0">
                <a:latin typeface="新細明體"/>
                <a:ea typeface="新細明體"/>
                <a:cs typeface="新細明體"/>
              </a:rPr>
              <a:t>你將學會</a:t>
            </a:r>
            <a:r>
              <a:rPr lang="en-US" altLang="zh-TW" sz="1400" dirty="0">
                <a:latin typeface="新細明體"/>
                <a:ea typeface="新細明體"/>
                <a:cs typeface="新細明體"/>
              </a:rPr>
              <a:t>:</a:t>
            </a:r>
            <a:r>
              <a:rPr lang="zh-TW" altLang="en-US" sz="1400" dirty="0">
                <a:latin typeface="新細明體"/>
                <a:ea typeface="新細明體"/>
                <a:cs typeface="新細明體"/>
              </a:rPr>
              <a:t> </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運用數位廣告活動，例如演講</a:t>
            </a:r>
            <a:r>
              <a:rPr lang="zh-TW" altLang="zh-TW" sz="1400" dirty="0">
                <a:latin typeface="新細明體"/>
                <a:cs typeface="新細明體"/>
              </a:rPr>
              <a:t>、</a:t>
            </a:r>
            <a:r>
              <a:rPr lang="zh-TW" altLang="en-US" sz="1400" dirty="0">
                <a:latin typeface="新細明體"/>
                <a:cs typeface="新細明體"/>
              </a:rPr>
              <a:t>網站和社交媒體傳單</a:t>
            </a:r>
            <a:r>
              <a:rPr lang="zh-TW" altLang="zh-TW" sz="1400" dirty="0">
                <a:latin typeface="新細明體"/>
                <a:cs typeface="新細明體"/>
              </a:rPr>
              <a:t>、</a:t>
            </a:r>
            <a:r>
              <a:rPr lang="zh-TW" altLang="en-US" sz="1400" dirty="0">
                <a:latin typeface="新細明體"/>
                <a:cs typeface="新細明體"/>
              </a:rPr>
              <a:t>報告和新聞稿</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利用</a:t>
            </a:r>
            <a:r>
              <a:rPr lang="zh-TW" altLang="zh-TW" sz="1400" dirty="0">
                <a:latin typeface="新細明體"/>
                <a:ea typeface="新細明體"/>
                <a:cs typeface="新細明體"/>
              </a:rPr>
              <a:t>W</a:t>
            </a:r>
            <a:r>
              <a:rPr lang="en-US" altLang="zh-TW" sz="1400" dirty="0" err="1">
                <a:latin typeface="新細明體"/>
                <a:ea typeface="新細明體"/>
                <a:cs typeface="新細明體"/>
              </a:rPr>
              <a:t>ordPress</a:t>
            </a:r>
            <a:r>
              <a:rPr lang="en-US" altLang="zh-TW" sz="1400" dirty="0">
                <a:latin typeface="新細明體"/>
                <a:ea typeface="新細明體"/>
                <a:cs typeface="新細明體"/>
              </a:rPr>
              <a:t>,</a:t>
            </a:r>
            <a:r>
              <a:rPr lang="zh-TW" altLang="en-US" sz="1400" dirty="0">
                <a:latin typeface="新細明體"/>
                <a:ea typeface="新細明體"/>
                <a:cs typeface="新細明體"/>
              </a:rPr>
              <a:t> </a:t>
            </a:r>
            <a:r>
              <a:rPr lang="en-US" altLang="zh-TW" sz="1400" dirty="0">
                <a:latin typeface="新細明體"/>
                <a:ea typeface="新細明體"/>
                <a:cs typeface="新細明體"/>
              </a:rPr>
              <a:t>HTML,</a:t>
            </a:r>
            <a:r>
              <a:rPr lang="zh-TW" altLang="en-US" sz="1400" dirty="0">
                <a:latin typeface="新細明體"/>
                <a:ea typeface="新細明體"/>
                <a:cs typeface="新細明體"/>
              </a:rPr>
              <a:t> </a:t>
            </a:r>
            <a:r>
              <a:rPr lang="en-US" altLang="zh-TW" sz="1400" dirty="0">
                <a:latin typeface="新細明體"/>
                <a:ea typeface="新細明體"/>
                <a:cs typeface="新細明體"/>
              </a:rPr>
              <a:t>CSS,</a:t>
            </a:r>
            <a:r>
              <a:rPr lang="zh-TW" altLang="en-US" sz="1400" dirty="0">
                <a:latin typeface="新細明體"/>
                <a:ea typeface="新細明體"/>
                <a:cs typeface="新細明體"/>
              </a:rPr>
              <a:t> </a:t>
            </a:r>
            <a:r>
              <a:rPr lang="en-US" altLang="zh-TW" sz="1400" dirty="0">
                <a:latin typeface="新細明體"/>
                <a:ea typeface="新細明體"/>
                <a:cs typeface="新細明體"/>
              </a:rPr>
              <a:t>Google</a:t>
            </a:r>
            <a:r>
              <a:rPr lang="zh-TW" altLang="en-US" sz="1400" dirty="0">
                <a:latin typeface="新細明體"/>
                <a:ea typeface="新細明體"/>
                <a:cs typeface="新細明體"/>
              </a:rPr>
              <a:t> </a:t>
            </a:r>
            <a:r>
              <a:rPr lang="zh-TW" altLang="zh-TW" sz="1400" dirty="0">
                <a:latin typeface="新細明體"/>
                <a:ea typeface="新細明體"/>
                <a:cs typeface="新細明體"/>
              </a:rPr>
              <a:t>A</a:t>
            </a:r>
            <a:r>
              <a:rPr lang="en-US" altLang="zh-TW" sz="1400" dirty="0" err="1">
                <a:latin typeface="新細明體"/>
                <a:ea typeface="新細明體"/>
                <a:cs typeface="新細明體"/>
              </a:rPr>
              <a:t>dwords</a:t>
            </a:r>
            <a:r>
              <a:rPr lang="zh-TW" altLang="en-US" sz="1400" dirty="0">
                <a:latin typeface="新細明體"/>
                <a:ea typeface="新細明體"/>
                <a:cs typeface="新細明體"/>
              </a:rPr>
              <a:t> 和 </a:t>
            </a:r>
            <a:r>
              <a:rPr lang="en-US" altLang="zh-TW" sz="1400" dirty="0">
                <a:latin typeface="新細明體"/>
                <a:ea typeface="新細明體"/>
                <a:cs typeface="新細明體"/>
              </a:rPr>
              <a:t>Google</a:t>
            </a:r>
            <a:r>
              <a:rPr lang="zh-TW" altLang="en-US" sz="1400" dirty="0">
                <a:latin typeface="新細明體"/>
                <a:ea typeface="新細明體"/>
                <a:cs typeface="新細明體"/>
              </a:rPr>
              <a:t> </a:t>
            </a:r>
            <a:r>
              <a:rPr lang="en-US" altLang="zh-TW" sz="1400" dirty="0">
                <a:latin typeface="新細明體"/>
                <a:ea typeface="新細明體"/>
                <a:cs typeface="新細明體"/>
              </a:rPr>
              <a:t>Analytics</a:t>
            </a:r>
            <a:r>
              <a:rPr lang="zh-TW" altLang="en-US" sz="1400" dirty="0">
                <a:latin typeface="新細明體"/>
                <a:ea typeface="新細明體"/>
                <a:cs typeface="新細明體"/>
              </a:rPr>
              <a:t> 等行銷工具</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改善寫作能力和創意內容的發想</a:t>
            </a:r>
            <a:r>
              <a:rPr lang="zh-TW" altLang="en-US" sz="1400" dirty="0">
                <a:latin typeface="新細明體"/>
                <a:cs typeface="新細明體"/>
              </a:rPr>
              <a:t>，寫出動人的廣告內容</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計畫並實施成功的營銷策略，找出品牌定位，維持其聲譽並建立網站</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以問卷調查的方式收集主要客戶的興趣和關注點</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在</a:t>
            </a:r>
            <a:r>
              <a:rPr lang="en-US" altLang="zh-TW" sz="1400" dirty="0">
                <a:latin typeface="新細明體"/>
                <a:ea typeface="新細明體"/>
                <a:cs typeface="新細明體"/>
              </a:rPr>
              <a:t>Google</a:t>
            </a:r>
            <a:r>
              <a:rPr lang="zh-TW" altLang="en-US" sz="1400" dirty="0">
                <a:latin typeface="新細明體"/>
                <a:ea typeface="新細明體"/>
                <a:cs typeface="新細明體"/>
              </a:rPr>
              <a:t> </a:t>
            </a:r>
            <a:r>
              <a:rPr lang="en-US" altLang="zh-TW" sz="1400" dirty="0">
                <a:latin typeface="新細明體"/>
                <a:ea typeface="新細明體"/>
                <a:cs typeface="新細明體"/>
              </a:rPr>
              <a:t>Ads</a:t>
            </a:r>
            <a:r>
              <a:rPr lang="zh-TW" altLang="en-US" sz="1400" dirty="0">
                <a:latin typeface="新細明體"/>
                <a:ea typeface="新細明體"/>
                <a:cs typeface="新細明體"/>
              </a:rPr>
              <a:t>和</a:t>
            </a:r>
            <a:r>
              <a:rPr lang="en-US" altLang="zh-TW" sz="1400" dirty="0">
                <a:latin typeface="新細明體"/>
                <a:ea typeface="新細明體"/>
                <a:cs typeface="新細明體"/>
              </a:rPr>
              <a:t> Bing</a:t>
            </a:r>
            <a:r>
              <a:rPr lang="zh-TW" altLang="en-US" sz="1400" dirty="0">
                <a:latin typeface="新細明體"/>
                <a:ea typeface="新細明體"/>
                <a:cs typeface="新細明體"/>
              </a:rPr>
              <a:t> </a:t>
            </a:r>
            <a:r>
              <a:rPr lang="en-US" altLang="zh-TW" sz="1400" dirty="0">
                <a:latin typeface="新細明體"/>
                <a:ea typeface="新細明體"/>
                <a:cs typeface="新細明體"/>
              </a:rPr>
              <a:t>Ads</a:t>
            </a:r>
            <a:r>
              <a:rPr lang="zh-TW" altLang="en-US" sz="1400" dirty="0">
                <a:latin typeface="新細明體"/>
                <a:ea typeface="新細明體"/>
                <a:cs typeface="新細明體"/>
              </a:rPr>
              <a:t>的建構上優化和分析ＰＣＣ廣告</a:t>
            </a:r>
          </a:p>
        </p:txBody>
      </p:sp>
      <p:sp>
        <p:nvSpPr>
          <p:cNvPr id="9" name="文字方塊 8"/>
          <p:cNvSpPr txBox="1"/>
          <p:nvPr/>
        </p:nvSpPr>
        <p:spPr>
          <a:xfrm>
            <a:off x="2051720" y="121196"/>
            <a:ext cx="5688632" cy="830997"/>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Digital</a:t>
            </a:r>
            <a:r>
              <a:rPr lang="zh-TW" altLang="en-US" sz="2400" dirty="0">
                <a:latin typeface="Lucida Grande CY"/>
                <a:cs typeface="Lucida Grande CY"/>
              </a:rPr>
              <a:t> </a:t>
            </a:r>
            <a:r>
              <a:rPr lang="en-US" altLang="zh-TW" sz="2400" dirty="0">
                <a:latin typeface="Lucida Grande CY"/>
                <a:cs typeface="Lucida Grande CY"/>
              </a:rPr>
              <a:t>Marketing</a:t>
            </a:r>
            <a:br>
              <a:rPr lang="en-US" altLang="zh-TW" sz="2400" dirty="0">
                <a:latin typeface="Lucida Grande CY"/>
                <a:cs typeface="Lucida Grande CY"/>
              </a:rPr>
            </a:br>
            <a:r>
              <a:rPr lang="zh-TW" altLang="en-US" sz="2400" dirty="0"/>
              <a:t>數位行銷文憑</a:t>
            </a:r>
            <a:r>
              <a:rPr lang="en-US" altLang="zh-TW" sz="2400" dirty="0"/>
              <a:t> 480hr</a:t>
            </a:r>
            <a:r>
              <a:rPr lang="zh-TW" altLang="en-US" sz="2400" dirty="0"/>
              <a:t>課程</a:t>
            </a:r>
            <a:r>
              <a:rPr lang="en-US" altLang="zh-TW" sz="2400" dirty="0"/>
              <a:t>+</a:t>
            </a:r>
            <a:r>
              <a:rPr lang="zh-TW" altLang="en-US" sz="2400" dirty="0"/>
              <a:t> </a:t>
            </a:r>
            <a:r>
              <a:rPr lang="en-US" altLang="zh-TW" sz="2400" dirty="0"/>
              <a:t>240hr</a:t>
            </a:r>
            <a:r>
              <a:rPr lang="zh-TW" altLang="en-US" sz="2400" dirty="0"/>
              <a:t>實習</a:t>
            </a:r>
          </a:p>
        </p:txBody>
      </p:sp>
      <p:sp>
        <p:nvSpPr>
          <p:cNvPr id="15" name="文字方塊 14"/>
          <p:cNvSpPr txBox="1"/>
          <p:nvPr/>
        </p:nvSpPr>
        <p:spPr>
          <a:xfrm>
            <a:off x="323528" y="4710544"/>
            <a:ext cx="4896544" cy="523220"/>
          </a:xfrm>
          <a:prstGeom prst="rect">
            <a:avLst/>
          </a:prstGeom>
          <a:noFill/>
        </p:spPr>
        <p:txBody>
          <a:bodyPr wrap="square" rtlCol="0">
            <a:spAutoFit/>
          </a:bodyPr>
          <a:lstStyle/>
          <a:p>
            <a:r>
              <a:rPr lang="zh-TW" altLang="en-US" sz="1400" dirty="0">
                <a:latin typeface="新細明體"/>
                <a:ea typeface="新細明體"/>
                <a:cs typeface="新細明體"/>
              </a:rPr>
              <a:t>職涯規劃</a:t>
            </a:r>
            <a:r>
              <a:rPr lang="en-US" altLang="zh-TW" sz="1400" dirty="0">
                <a:latin typeface="新細明體"/>
                <a:ea typeface="新細明體"/>
                <a:cs typeface="新細明體"/>
              </a:rPr>
              <a:t>:</a:t>
            </a:r>
            <a:r>
              <a:rPr lang="zh-TW" altLang="en-US" sz="1400" dirty="0">
                <a:latin typeface="新細明體"/>
                <a:ea typeface="新細明體"/>
                <a:cs typeface="新細明體"/>
              </a:rPr>
              <a:t> 數位行銷專家</a:t>
            </a:r>
            <a:r>
              <a:rPr lang="en-US" altLang="zh-TW" sz="1400" dirty="0">
                <a:latin typeface="新細明體"/>
                <a:ea typeface="新細明體"/>
                <a:cs typeface="新細明體"/>
              </a:rPr>
              <a:t>/</a:t>
            </a:r>
            <a:r>
              <a:rPr lang="zh-TW" altLang="en-US" sz="1400" dirty="0">
                <a:latin typeface="新細明體"/>
                <a:ea typeface="新細明體"/>
                <a:cs typeface="新細明體"/>
              </a:rPr>
              <a:t> 社群媒體</a:t>
            </a:r>
            <a:r>
              <a:rPr lang="en-US" altLang="zh-TW" sz="1400" dirty="0">
                <a:latin typeface="新細明體"/>
                <a:ea typeface="新細明體"/>
                <a:cs typeface="新細明體"/>
              </a:rPr>
              <a:t>/</a:t>
            </a:r>
            <a:r>
              <a:rPr lang="zh-TW" altLang="en-US" sz="1400" dirty="0">
                <a:latin typeface="新細明體"/>
                <a:ea typeface="新細明體"/>
                <a:cs typeface="新細明體"/>
              </a:rPr>
              <a:t> 文案創作者</a:t>
            </a:r>
            <a:r>
              <a:rPr lang="en-US" altLang="zh-TW" sz="1400" dirty="0">
                <a:latin typeface="新細明體"/>
                <a:ea typeface="新細明體"/>
                <a:cs typeface="新細明體"/>
              </a:rPr>
              <a:t>/</a:t>
            </a:r>
            <a:r>
              <a:rPr lang="zh-TW" altLang="en-US" sz="1400" dirty="0">
                <a:latin typeface="新細明體"/>
                <a:ea typeface="新細明體"/>
                <a:cs typeface="新細明體"/>
              </a:rPr>
              <a:t> 廣告設計</a:t>
            </a:r>
            <a:br>
              <a:rPr lang="en-US" altLang="zh-TW" sz="1400" dirty="0">
                <a:latin typeface="新細明體"/>
                <a:ea typeface="新細明體"/>
                <a:cs typeface="新細明體"/>
              </a:rPr>
            </a:br>
            <a:endParaRPr lang="zh-TW" altLang="en-US" sz="1400" dirty="0">
              <a:latin typeface="新細明體"/>
              <a:ea typeface="新細明體"/>
              <a:cs typeface="新細明體"/>
            </a:endParaRPr>
          </a:p>
        </p:txBody>
      </p:sp>
      <p:cxnSp>
        <p:nvCxnSpPr>
          <p:cNvPr id="18" name="Straight Connector 17"/>
          <p:cNvCxnSpPr/>
          <p:nvPr/>
        </p:nvCxnSpPr>
        <p:spPr>
          <a:xfrm>
            <a:off x="323528" y="985292"/>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156176" y="1057300"/>
            <a:ext cx="2736304" cy="2880320"/>
          </a:xfrm>
          <a:prstGeom prst="roundRect">
            <a:avLst/>
          </a:prstGeom>
          <a:solidFill>
            <a:srgbClr val="800000"/>
          </a:solidFill>
          <a:effectLst>
            <a:outerShdw blurRad="50800" dist="38100" algn="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13" name="文字方塊 12"/>
          <p:cNvSpPr txBox="1"/>
          <p:nvPr/>
        </p:nvSpPr>
        <p:spPr>
          <a:xfrm>
            <a:off x="6156176" y="1129308"/>
            <a:ext cx="2880320" cy="3170099"/>
          </a:xfrm>
          <a:prstGeom prst="rect">
            <a:avLst/>
          </a:prstGeom>
          <a:noFill/>
        </p:spPr>
        <p:txBody>
          <a:bodyPr wrap="square" rtlCol="0">
            <a:spAutoFit/>
          </a:bodyPr>
          <a:lstStyle/>
          <a:p>
            <a:pPr marL="342900" indent="-342900">
              <a:buAutoNum type="arabicPeriod"/>
            </a:pPr>
            <a:r>
              <a:rPr lang="zh-TW" altLang="en-US" sz="1400" dirty="0">
                <a:solidFill>
                  <a:schemeClr val="bg1"/>
                </a:solidFill>
              </a:rPr>
              <a:t>行銷與品牌入門</a:t>
            </a:r>
            <a:endParaRPr lang="en-US" altLang="zh-TW" sz="1400" dirty="0">
              <a:solidFill>
                <a:schemeClr val="bg1"/>
              </a:solidFill>
            </a:endParaRPr>
          </a:p>
          <a:p>
            <a:pPr marL="342900" indent="-342900">
              <a:buAutoNum type="arabicPeriod"/>
            </a:pPr>
            <a:r>
              <a:rPr lang="en-US" altLang="zh-TW" sz="1400" dirty="0">
                <a:solidFill>
                  <a:schemeClr val="bg1"/>
                </a:solidFill>
              </a:rPr>
              <a:t>Google </a:t>
            </a:r>
            <a:r>
              <a:rPr lang="zh-TW" altLang="en-US" sz="1400" dirty="0">
                <a:solidFill>
                  <a:schemeClr val="bg1"/>
                </a:solidFill>
              </a:rPr>
              <a:t>搜尋引擎優化</a:t>
            </a:r>
            <a:endParaRPr lang="en-US" altLang="zh-TW" sz="1400" dirty="0">
              <a:solidFill>
                <a:schemeClr val="bg1"/>
              </a:solidFill>
            </a:endParaRPr>
          </a:p>
          <a:p>
            <a:pPr marL="342900" indent="-342900">
              <a:buAutoNum type="arabicPeriod"/>
            </a:pPr>
            <a:r>
              <a:rPr lang="en-US" altLang="zh-TW" sz="1400" dirty="0">
                <a:solidFill>
                  <a:schemeClr val="bg1"/>
                </a:solidFill>
              </a:rPr>
              <a:t>Google </a:t>
            </a:r>
            <a:r>
              <a:rPr lang="zh-TW" altLang="en-US" sz="1400" dirty="0">
                <a:solidFill>
                  <a:schemeClr val="bg1"/>
                </a:solidFill>
              </a:rPr>
              <a:t>分析 </a:t>
            </a:r>
            <a:r>
              <a:rPr lang="en-US" altLang="zh-TW" sz="1400" dirty="0">
                <a:solidFill>
                  <a:schemeClr val="bg1"/>
                </a:solidFill>
                <a:latin typeface="Calibri"/>
                <a:cs typeface="Calibri"/>
              </a:rPr>
              <a:t>(Google </a:t>
            </a:r>
            <a:r>
              <a:rPr lang="en-US" altLang="zh-TW" sz="1400" dirty="0">
                <a:solidFill>
                  <a:schemeClr val="bg1"/>
                </a:solidFill>
              </a:rPr>
              <a:t>analytics)</a:t>
            </a:r>
            <a:br>
              <a:rPr lang="en-US" altLang="zh-TW" sz="1400" dirty="0">
                <a:solidFill>
                  <a:schemeClr val="bg1"/>
                </a:solidFill>
              </a:rPr>
            </a:br>
            <a:r>
              <a:rPr lang="zh-TW" altLang="en-US" sz="1000" dirty="0">
                <a:solidFill>
                  <a:schemeClr val="bg1"/>
                </a:solidFill>
              </a:rPr>
              <a:t>＊學生在完成此單元後，可自行報考</a:t>
            </a:r>
            <a:r>
              <a:rPr lang="en-US" sz="1000" dirty="0">
                <a:solidFill>
                  <a:schemeClr val="bg1"/>
                </a:solidFill>
                <a:hlinkClick r:id="rId4"/>
              </a:rPr>
              <a:t>Google Analytics Certification</a:t>
            </a:r>
            <a:r>
              <a:rPr lang="en-US" sz="1000" dirty="0">
                <a:solidFill>
                  <a:schemeClr val="bg1"/>
                </a:solidFill>
              </a:rPr>
              <a:t>.</a:t>
            </a:r>
            <a:r>
              <a:rPr lang="zh-TW" altLang="en-US" sz="1000" dirty="0">
                <a:solidFill>
                  <a:schemeClr val="bg1"/>
                </a:solidFill>
              </a:rPr>
              <a:t>取得官方認證</a:t>
            </a:r>
            <a:endParaRPr lang="en-US" altLang="zh-TW" sz="1000" dirty="0">
              <a:solidFill>
                <a:schemeClr val="bg1"/>
              </a:solidFill>
            </a:endParaRPr>
          </a:p>
          <a:p>
            <a:pPr marL="342900" indent="-342900">
              <a:buAutoNum type="arabicPeriod"/>
            </a:pPr>
            <a:r>
              <a:rPr lang="zh-TW" altLang="en-US" sz="1400" dirty="0">
                <a:solidFill>
                  <a:schemeClr val="bg1"/>
                </a:solidFill>
              </a:rPr>
              <a:t>社群媒體活動贊助管理</a:t>
            </a:r>
            <a:r>
              <a:rPr lang="en-US" altLang="zh-TW" sz="1400" dirty="0">
                <a:solidFill>
                  <a:schemeClr val="bg1"/>
                </a:solidFill>
              </a:rPr>
              <a:t> </a:t>
            </a:r>
            <a:br>
              <a:rPr lang="en-US" altLang="zh-TW" sz="1400" dirty="0">
                <a:solidFill>
                  <a:schemeClr val="bg1"/>
                </a:solidFill>
              </a:rPr>
            </a:br>
            <a:r>
              <a:rPr lang="zh-TW" altLang="en-US" sz="1000" dirty="0">
                <a:solidFill>
                  <a:schemeClr val="bg1"/>
                </a:solidFill>
              </a:rPr>
              <a:t>＊學生在完成此單元後，可以選擇報考</a:t>
            </a:r>
            <a:r>
              <a:rPr lang="en-US" sz="1000" dirty="0">
                <a:solidFill>
                  <a:schemeClr val="bg1"/>
                </a:solidFill>
                <a:hlinkClick r:id="rId5"/>
              </a:rPr>
              <a:t>Facebook Blueprint Certification</a:t>
            </a:r>
            <a:r>
              <a:rPr lang="zh-TW" altLang="en-US" sz="1000" dirty="0">
                <a:solidFill>
                  <a:schemeClr val="bg1"/>
                </a:solidFill>
              </a:rPr>
              <a:t>取得官方認證</a:t>
            </a:r>
            <a:r>
              <a:rPr lang="en-US" sz="1000" dirty="0">
                <a:solidFill>
                  <a:schemeClr val="bg1"/>
                </a:solidFill>
              </a:rPr>
              <a:t>. </a:t>
            </a:r>
            <a:r>
              <a:rPr lang="zh-TW" altLang="en-US" sz="1000" dirty="0">
                <a:solidFill>
                  <a:schemeClr val="bg1"/>
                </a:solidFill>
              </a:rPr>
              <a:t>U</a:t>
            </a:r>
            <a:r>
              <a:rPr lang="en-US" altLang="zh-TW" sz="1000" dirty="0">
                <a:solidFill>
                  <a:schemeClr val="bg1"/>
                </a:solidFill>
              </a:rPr>
              <a:t>SD$150</a:t>
            </a:r>
            <a:r>
              <a:rPr lang="zh-TW" altLang="en-US" sz="1000" dirty="0">
                <a:solidFill>
                  <a:schemeClr val="bg1"/>
                </a:solidFill>
              </a:rPr>
              <a:t>認證費用</a:t>
            </a:r>
            <a:r>
              <a:rPr lang="en-US" sz="1000" dirty="0">
                <a:solidFill>
                  <a:schemeClr val="bg1"/>
                </a:solidFill>
              </a:rPr>
              <a:t>)</a:t>
            </a:r>
          </a:p>
          <a:p>
            <a:pPr marL="342900" indent="-342900">
              <a:buFontTx/>
              <a:buAutoNum type="arabicPeriod"/>
            </a:pPr>
            <a:r>
              <a:rPr lang="en-US" altLang="zh-TW" sz="1400" dirty="0">
                <a:solidFill>
                  <a:schemeClr val="bg1"/>
                </a:solidFill>
              </a:rPr>
              <a:t>Google Ads </a:t>
            </a:r>
            <a:r>
              <a:rPr lang="zh-TW" altLang="en-US" sz="1400" dirty="0">
                <a:solidFill>
                  <a:schemeClr val="bg1"/>
                </a:solidFill>
              </a:rPr>
              <a:t>付費點及行銷 </a:t>
            </a:r>
            <a:r>
              <a:rPr lang="en-US" altLang="zh-TW" sz="1400" dirty="0">
                <a:solidFill>
                  <a:schemeClr val="bg1"/>
                </a:solidFill>
              </a:rPr>
              <a:t>(PPC) </a:t>
            </a:r>
            <a:br>
              <a:rPr lang="en-US" altLang="zh-TW" sz="1400" dirty="0">
                <a:solidFill>
                  <a:schemeClr val="bg1"/>
                </a:solidFill>
              </a:rPr>
            </a:br>
            <a:r>
              <a:rPr lang="zh-TW" altLang="en-US" sz="1000" dirty="0">
                <a:solidFill>
                  <a:schemeClr val="bg1"/>
                </a:solidFill>
              </a:rPr>
              <a:t>＊學生在學完此單元後，可以選擇報考</a:t>
            </a:r>
            <a:r>
              <a:rPr lang="en-US" sz="1000" dirty="0">
                <a:solidFill>
                  <a:schemeClr val="bg1"/>
                </a:solidFill>
                <a:hlinkClick r:id="rId6"/>
              </a:rPr>
              <a:t>Google Ads Certification</a:t>
            </a:r>
            <a:r>
              <a:rPr lang="zh-TW" altLang="en-US" sz="1000" dirty="0">
                <a:solidFill>
                  <a:schemeClr val="bg1"/>
                </a:solidFill>
              </a:rPr>
              <a:t>取得官方認證</a:t>
            </a:r>
            <a:r>
              <a:rPr lang="en-US" sz="1000" dirty="0">
                <a:solidFill>
                  <a:schemeClr val="bg1"/>
                </a:solidFill>
              </a:rPr>
              <a:t>)</a:t>
            </a:r>
            <a:endParaRPr lang="en-US" altLang="zh-TW" sz="1000" dirty="0">
              <a:solidFill>
                <a:schemeClr val="bg1"/>
              </a:solidFill>
            </a:endParaRPr>
          </a:p>
          <a:p>
            <a:pPr marL="342900" indent="-342900">
              <a:buAutoNum type="arabicPeriod"/>
            </a:pPr>
            <a:r>
              <a:rPr lang="zh-TW" altLang="en-US" sz="1400" dirty="0">
                <a:solidFill>
                  <a:schemeClr val="bg1"/>
                </a:solidFill>
              </a:rPr>
              <a:t>數位公關文案撰寫</a:t>
            </a:r>
            <a:endParaRPr lang="en-US" altLang="zh-TW" sz="1400" dirty="0">
              <a:solidFill>
                <a:schemeClr val="bg1"/>
              </a:solidFill>
            </a:endParaRPr>
          </a:p>
          <a:p>
            <a:pPr marL="342900" indent="-342900">
              <a:buAutoNum type="arabicPeriod"/>
            </a:pPr>
            <a:r>
              <a:rPr lang="zh-TW" altLang="en-US" sz="1400" dirty="0">
                <a:solidFill>
                  <a:schemeClr val="bg1"/>
                </a:solidFill>
              </a:rPr>
              <a:t>數位行銷實習經驗</a:t>
            </a:r>
            <a:endParaRPr lang="en-US" altLang="zh-TW" sz="1400" dirty="0">
              <a:solidFill>
                <a:schemeClr val="bg1"/>
              </a:solidFill>
            </a:endParaRPr>
          </a:p>
          <a:p>
            <a:pPr marL="342900" indent="-342900">
              <a:buAutoNum type="arabicPeriod"/>
            </a:pPr>
            <a:endParaRPr lang="en-US" altLang="zh-TW" sz="1400" dirty="0"/>
          </a:p>
          <a:p>
            <a:pPr marL="342900" indent="-342900">
              <a:buAutoNum type="arabicPeriod"/>
            </a:pPr>
            <a:endParaRPr lang="zh-TW" altLang="en-US" dirty="0"/>
          </a:p>
        </p:txBody>
      </p:sp>
      <p:pic>
        <p:nvPicPr>
          <p:cNvPr id="10" name="Picture 9">
            <a:extLst>
              <a:ext uri="{FF2B5EF4-FFF2-40B4-BE49-F238E27FC236}">
                <a16:creationId xmlns:a16="http://schemas.microsoft.com/office/drawing/2014/main" id="{2D49DF6F-4489-8947-ADB7-329842B2DC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401" b="13779"/>
          <a:stretch/>
        </p:blipFill>
        <p:spPr>
          <a:xfrm>
            <a:off x="6300192" y="3937620"/>
            <a:ext cx="2160240" cy="15056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36512" y="-59554"/>
            <a:ext cx="9143991" cy="5774553"/>
          </a:xfrm>
          <a:prstGeom prst="rect">
            <a:avLst/>
          </a:prstGeom>
        </p:spPr>
      </p:pic>
      <p:sp>
        <p:nvSpPr>
          <p:cNvPr id="12" name="文字方塊 11"/>
          <p:cNvSpPr txBox="1"/>
          <p:nvPr/>
        </p:nvSpPr>
        <p:spPr>
          <a:xfrm>
            <a:off x="179512" y="1057300"/>
            <a:ext cx="6048672" cy="3570208"/>
          </a:xfrm>
          <a:prstGeom prst="rect">
            <a:avLst/>
          </a:prstGeom>
          <a:noFill/>
        </p:spPr>
        <p:txBody>
          <a:bodyPr wrap="square" rtlCol="0">
            <a:spAutoFit/>
          </a:bodyPr>
          <a:lstStyle/>
          <a:p>
            <a:r>
              <a:rPr lang="zh-TW" altLang="en-US" dirty="0">
                <a:latin typeface="新細明體"/>
                <a:ea typeface="新細明體"/>
                <a:cs typeface="新細明體"/>
              </a:rPr>
              <a:t>課程架構</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24</a:t>
            </a:r>
            <a:r>
              <a:rPr lang="zh-TW" altLang="en-US" dirty="0">
                <a:latin typeface="新細明體"/>
                <a:ea typeface="新細明體"/>
                <a:cs typeface="新細明體"/>
              </a:rPr>
              <a:t> 週研習課程</a:t>
            </a:r>
            <a:r>
              <a:rPr lang="en-US" altLang="zh-TW" dirty="0">
                <a:latin typeface="新細明體"/>
                <a:ea typeface="新細明體"/>
                <a:cs typeface="新細明體"/>
              </a:rPr>
              <a:t>+12</a:t>
            </a:r>
            <a:r>
              <a:rPr lang="zh-TW" altLang="en-US" dirty="0">
                <a:latin typeface="新細明體"/>
                <a:ea typeface="新細明體"/>
                <a:cs typeface="新細明體"/>
              </a:rPr>
              <a:t>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15</a:t>
            </a:r>
            <a:r>
              <a:rPr lang="zh-TW" altLang="en-US" dirty="0">
                <a:latin typeface="新細明體"/>
                <a:ea typeface="新細明體"/>
                <a:cs typeface="新細明體"/>
              </a:rPr>
              <a:t>週假期</a:t>
            </a:r>
            <a:br>
              <a:rPr lang="en-US" altLang="zh-TW" dirty="0">
                <a:latin typeface="新細明體"/>
                <a:ea typeface="新細明體"/>
                <a:cs typeface="新細明體"/>
              </a:rPr>
            </a:br>
            <a:r>
              <a:rPr lang="zh-TW" altLang="en-US" dirty="0">
                <a:latin typeface="新細明體"/>
                <a:cs typeface="新細明體"/>
              </a:rPr>
              <a:t>開課日期：一月</a:t>
            </a:r>
            <a:r>
              <a:rPr lang="zh-TW" altLang="zh-TW" dirty="0">
                <a:latin typeface="新細明體"/>
                <a:cs typeface="新細明體"/>
              </a:rPr>
              <a:t>、</a:t>
            </a:r>
            <a:r>
              <a:rPr lang="zh-TW" altLang="en-US" dirty="0">
                <a:latin typeface="新細明體"/>
                <a:cs typeface="新細明體"/>
              </a:rPr>
              <a:t>五月</a:t>
            </a:r>
            <a:r>
              <a:rPr lang="zh-TW" altLang="zh-TW" dirty="0">
                <a:latin typeface="新細明體"/>
                <a:cs typeface="新細明體"/>
              </a:rPr>
              <a:t>、</a:t>
            </a:r>
            <a:r>
              <a:rPr lang="zh-TW" altLang="en-US" dirty="0">
                <a:latin typeface="新細明體"/>
                <a:cs typeface="新細明體"/>
              </a:rPr>
              <a:t>九月</a:t>
            </a:r>
            <a:br>
              <a:rPr lang="en-US" altLang="zh-TW" dirty="0">
                <a:latin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：星期一～星期四</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br>
              <a:rPr lang="en-US" altLang="zh-TW" dirty="0">
                <a:latin typeface="新細明體"/>
                <a:cs typeface="新細明體"/>
              </a:rPr>
            </a:br>
            <a:endParaRPr lang="en-US" altLang="zh-TW" dirty="0"/>
          </a:p>
          <a:p>
            <a:r>
              <a:rPr lang="en-US" sz="1400" dirty="0">
                <a:latin typeface="新細明體"/>
                <a:ea typeface="新細明體"/>
                <a:cs typeface="新細明體"/>
              </a:rPr>
              <a:t>對於希望熟悉網絡安全各個方面（例如區塊鏈，大數據，物聯網等）的人，這門科系絕對是最理想的選擇。選擇該課程的學生還將獲得實踐經驗，學習在該領域中很常見的工具和技術。</a:t>
            </a:r>
            <a:br>
              <a:rPr lang="en-US" sz="1400" dirty="0">
                <a:latin typeface="新細明體"/>
                <a:ea typeface="新細明體"/>
                <a:cs typeface="新細明體"/>
              </a:rPr>
            </a:br>
            <a:br>
              <a:rPr lang="en-US" sz="1400" dirty="0">
                <a:latin typeface="新細明體"/>
                <a:ea typeface="新細明體"/>
                <a:cs typeface="新細明體"/>
              </a:rPr>
            </a:br>
            <a:r>
              <a:rPr lang="en-US" sz="1400" dirty="0">
                <a:latin typeface="新細明體"/>
                <a:ea typeface="新細明體"/>
                <a:cs typeface="新細明體"/>
              </a:rPr>
              <a:t>學生將學會：</a:t>
            </a:r>
          </a:p>
          <a:p>
            <a:pPr marL="285750" indent="-285750">
              <a:buFont typeface="Arial"/>
              <a:buChar char="•"/>
            </a:pPr>
            <a:r>
              <a:rPr lang="en-US" sz="1400" dirty="0">
                <a:latin typeface="新細明體"/>
                <a:ea typeface="新細明體"/>
                <a:cs typeface="新細明體"/>
              </a:rPr>
              <a:t>研究計算機系統和網絡並評估風險，以確定如何改進安全策略和協議；</a:t>
            </a:r>
          </a:p>
          <a:p>
            <a:pPr marL="285750" indent="-285750">
              <a:buFont typeface="Arial"/>
              <a:buChar char="•"/>
            </a:pPr>
            <a:r>
              <a:rPr lang="en-US" sz="1400" dirty="0">
                <a:latin typeface="新細明體"/>
                <a:ea typeface="新細明體"/>
                <a:cs typeface="新細明體"/>
              </a:rPr>
              <a:t>預測信息安全風險並採取新方法來保護組織的計算機系統和網絡； </a:t>
            </a:r>
          </a:p>
          <a:p>
            <a:pPr marL="285750" indent="-285750">
              <a:buFont typeface="Arial"/>
              <a:buChar char="•"/>
            </a:pPr>
            <a:r>
              <a:rPr lang="en-US" sz="1400" dirty="0">
                <a:latin typeface="新細明體"/>
                <a:ea typeface="新細明體"/>
                <a:cs typeface="新細明體"/>
              </a:rPr>
              <a:t>處理跨多個操作系統的電腦通信； </a:t>
            </a:r>
          </a:p>
          <a:p>
            <a:pPr marL="285750" indent="-285750">
              <a:buFont typeface="Arial"/>
              <a:buChar char="•"/>
            </a:pPr>
            <a:r>
              <a:rPr lang="en-US" sz="1400" dirty="0">
                <a:latin typeface="新細明體"/>
                <a:ea typeface="新細明體"/>
                <a:cs typeface="新細明體"/>
              </a:rPr>
              <a:t>響應安全警報並發現並修復計算機系統和網絡中的缺陷； </a:t>
            </a:r>
          </a:p>
          <a:p>
            <a:pPr marL="285750" indent="-285750">
              <a:buFont typeface="Arial"/>
              <a:buChar char="•"/>
            </a:pPr>
            <a:r>
              <a:rPr lang="en-US" sz="1400" dirty="0">
                <a:latin typeface="新細明體"/>
                <a:ea typeface="新細明體"/>
                <a:cs typeface="新細明體"/>
              </a:rPr>
              <a:t>利用技術來執行或阻止各種類型的網絡攻擊。</a:t>
            </a:r>
          </a:p>
          <a:p>
            <a:endParaRPr lang="en-US" altLang="zh-TW" sz="1400" dirty="0">
              <a:latin typeface="新細明體"/>
              <a:ea typeface="新細明體"/>
              <a:cs typeface="新細明體"/>
            </a:endParaRPr>
          </a:p>
        </p:txBody>
      </p:sp>
      <p:sp>
        <p:nvSpPr>
          <p:cNvPr id="9" name="文字方塊 8"/>
          <p:cNvSpPr txBox="1"/>
          <p:nvPr/>
        </p:nvSpPr>
        <p:spPr>
          <a:xfrm>
            <a:off x="1979712" y="10279"/>
            <a:ext cx="6480720" cy="1200328"/>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err="1">
                <a:latin typeface="Lucida Grande CY"/>
                <a:cs typeface="Lucida Grande CY"/>
              </a:rPr>
              <a:t>Cybersecurity</a:t>
            </a:r>
            <a:r>
              <a:rPr lang="zh-TW" altLang="en-US" sz="2400" dirty="0">
                <a:latin typeface="Lucida Grande CY"/>
                <a:cs typeface="Lucida Grande CY"/>
              </a:rPr>
              <a:t>  </a:t>
            </a:r>
            <a:r>
              <a:rPr lang="en-US" altLang="zh-TW" sz="2400" dirty="0">
                <a:latin typeface="Lucida Grande CY"/>
                <a:cs typeface="Lucida Grande CY"/>
              </a:rPr>
              <a:t>Specialist</a:t>
            </a:r>
            <a:br>
              <a:rPr lang="en-US" altLang="zh-TW" sz="2400" dirty="0"/>
            </a:br>
            <a:r>
              <a:rPr lang="zh-TW" altLang="en-US" sz="2400" dirty="0"/>
              <a:t>網路資訊安全文憑 </a:t>
            </a:r>
            <a:r>
              <a:rPr lang="en-US" altLang="zh-TW" sz="2400" dirty="0"/>
              <a:t>480hr</a:t>
            </a:r>
            <a:r>
              <a:rPr lang="zh-TW" altLang="en-US" sz="2400" dirty="0"/>
              <a:t>課程</a:t>
            </a:r>
            <a:r>
              <a:rPr lang="en-US" altLang="zh-TW" sz="2400" dirty="0"/>
              <a:t>+</a:t>
            </a:r>
            <a:r>
              <a:rPr lang="zh-TW" altLang="en-US" sz="2400" dirty="0"/>
              <a:t> </a:t>
            </a:r>
            <a:r>
              <a:rPr lang="en-US" altLang="zh-TW" sz="2400" dirty="0"/>
              <a:t>240hr</a:t>
            </a:r>
            <a:r>
              <a:rPr lang="zh-TW" altLang="en-US" sz="2400" dirty="0"/>
              <a:t>實習</a:t>
            </a:r>
          </a:p>
          <a:p>
            <a:endParaRPr lang="zh-TW" altLang="en-US" sz="2400" dirty="0"/>
          </a:p>
        </p:txBody>
      </p:sp>
      <p:sp>
        <p:nvSpPr>
          <p:cNvPr id="15" name="文字方塊 14"/>
          <p:cNvSpPr txBox="1"/>
          <p:nvPr/>
        </p:nvSpPr>
        <p:spPr>
          <a:xfrm>
            <a:off x="251520" y="4369668"/>
            <a:ext cx="5400600" cy="738664"/>
          </a:xfrm>
          <a:prstGeom prst="rect">
            <a:avLst/>
          </a:prstGeom>
          <a:noFill/>
        </p:spPr>
        <p:txBody>
          <a:bodyPr wrap="square" rtlCol="0">
            <a:spAutoFit/>
          </a:bodyPr>
          <a:lstStyle/>
          <a:p>
            <a:r>
              <a:rPr lang="zh-TW" altLang="en-US" sz="1400" dirty="0">
                <a:latin typeface="新細明體"/>
                <a:ea typeface="新細明體"/>
                <a:cs typeface="新細明體"/>
              </a:rPr>
              <a:t>職涯規劃</a:t>
            </a:r>
            <a:r>
              <a:rPr lang="en-US" altLang="zh-TW" sz="1400" dirty="0">
                <a:latin typeface="新細明體"/>
                <a:ea typeface="新細明體"/>
                <a:cs typeface="新細明體"/>
              </a:rPr>
              <a:t>:</a:t>
            </a:r>
            <a:r>
              <a:rPr lang="zh-TW" altLang="en-US" sz="1400" dirty="0">
                <a:latin typeface="新細明體"/>
                <a:ea typeface="新細明體"/>
                <a:cs typeface="新細明體"/>
              </a:rPr>
              <a:t> </a:t>
            </a:r>
            <a:r>
              <a:rPr lang="zh-TW" altLang="en-US" sz="1400" dirty="0">
                <a:latin typeface="新細明體"/>
                <a:cs typeface="新細明體"/>
              </a:rPr>
              <a:t>學生的工作內容將依不同職位和產業而異。主要職責包括：學習建立安全的軟件系統</a:t>
            </a:r>
            <a:r>
              <a:rPr lang="zh-TW" altLang="zh-TW" sz="1400" dirty="0">
                <a:latin typeface="新細明體"/>
                <a:cs typeface="新細明體"/>
              </a:rPr>
              <a:t>、</a:t>
            </a:r>
            <a:r>
              <a:rPr lang="zh-TW" altLang="en-US" sz="1400" dirty="0">
                <a:latin typeface="新細明體"/>
                <a:cs typeface="新細明體"/>
              </a:rPr>
              <a:t>網路焊數據中心，協助尋找硬件和軟件中的漏洞和風險，將防火牆建構到網路基礎架構中</a:t>
            </a:r>
            <a:endParaRPr lang="zh-TW" altLang="en-US" sz="1400" dirty="0">
              <a:latin typeface="新細明體"/>
              <a:ea typeface="新細明體"/>
              <a:cs typeface="新細明體"/>
            </a:endParaRPr>
          </a:p>
        </p:txBody>
      </p:sp>
      <p:cxnSp>
        <p:nvCxnSpPr>
          <p:cNvPr id="18" name="Straight Connector 17"/>
          <p:cNvCxnSpPr/>
          <p:nvPr/>
        </p:nvCxnSpPr>
        <p:spPr>
          <a:xfrm>
            <a:off x="323528" y="913284"/>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3721596"/>
            <a:ext cx="2571867" cy="1491530"/>
          </a:xfrm>
          <a:prstGeom prst="rect">
            <a:avLst/>
          </a:prstGeom>
        </p:spPr>
      </p:pic>
      <p:sp>
        <p:nvSpPr>
          <p:cNvPr id="14" name="Rounded Rectangle 13"/>
          <p:cNvSpPr/>
          <p:nvPr/>
        </p:nvSpPr>
        <p:spPr>
          <a:xfrm>
            <a:off x="6228184" y="1129308"/>
            <a:ext cx="2592288" cy="2448272"/>
          </a:xfrm>
          <a:prstGeom prst="roundRect">
            <a:avLst/>
          </a:prstGeom>
          <a:solidFill>
            <a:srgbClr val="800000"/>
          </a:solidFill>
          <a:effectLst>
            <a:outerShdw blurRad="50800" dist="38100" algn="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13" name="文字方塊 12"/>
          <p:cNvSpPr txBox="1"/>
          <p:nvPr/>
        </p:nvSpPr>
        <p:spPr>
          <a:xfrm>
            <a:off x="6300192" y="1129308"/>
            <a:ext cx="2357454" cy="2739212"/>
          </a:xfrm>
          <a:prstGeom prst="rect">
            <a:avLst/>
          </a:prstGeom>
          <a:noFill/>
        </p:spPr>
        <p:txBody>
          <a:bodyPr wrap="square" rtlCol="0">
            <a:spAutoFit/>
          </a:bodyPr>
          <a:lstStyle/>
          <a:p>
            <a:r>
              <a:rPr lang="zh-TW" altLang="en-US" sz="1400" dirty="0">
                <a:solidFill>
                  <a:schemeClr val="bg1"/>
                </a:solidFill>
                <a:latin typeface="新細明體"/>
                <a:cs typeface="新細明體"/>
              </a:rPr>
              <a:t>教學課課綱：</a:t>
            </a:r>
            <a:br>
              <a:rPr lang="en-US" altLang="zh-TW" sz="1400" dirty="0">
                <a:solidFill>
                  <a:schemeClr val="bg1"/>
                </a:solidFill>
                <a:latin typeface="新細明體"/>
                <a:cs typeface="新細明體"/>
              </a:rPr>
            </a:br>
            <a:endParaRPr lang="en-US" altLang="zh-TW" sz="1400" dirty="0">
              <a:solidFill>
                <a:schemeClr val="bg1"/>
              </a:solidFill>
            </a:endParaRPr>
          </a:p>
          <a:p>
            <a:pPr marL="342900" indent="-342900">
              <a:buAutoNum type="arabicPeriod"/>
            </a:pPr>
            <a:r>
              <a:rPr lang="zh-TW" altLang="en-US" sz="1400" dirty="0">
                <a:solidFill>
                  <a:schemeClr val="bg1"/>
                </a:solidFill>
              </a:rPr>
              <a:t>網路安全概論</a:t>
            </a:r>
            <a:endParaRPr lang="en-US" altLang="zh-TW" sz="1400" dirty="0">
              <a:solidFill>
                <a:schemeClr val="bg1"/>
              </a:solidFill>
            </a:endParaRPr>
          </a:p>
          <a:p>
            <a:pPr marL="342900" indent="-342900">
              <a:buAutoNum type="arabicPeriod"/>
            </a:pPr>
            <a:r>
              <a:rPr lang="zh-TW" altLang="en-US" sz="1400" dirty="0">
                <a:solidFill>
                  <a:schemeClr val="bg1"/>
                </a:solidFill>
              </a:rPr>
              <a:t>計算機網路</a:t>
            </a:r>
            <a:endParaRPr lang="en-US" altLang="zh-TW" sz="1400" dirty="0">
              <a:solidFill>
                <a:schemeClr val="bg1"/>
              </a:solidFill>
            </a:endParaRPr>
          </a:p>
          <a:p>
            <a:pPr marL="342900" indent="-342900">
              <a:buAutoNum type="arabicPeriod"/>
            </a:pPr>
            <a:r>
              <a:rPr lang="zh-TW" altLang="en-US" sz="1400" dirty="0">
                <a:solidFill>
                  <a:schemeClr val="bg1"/>
                </a:solidFill>
              </a:rPr>
              <a:t>通信</a:t>
            </a:r>
            <a:r>
              <a:rPr lang="zh-TW" altLang="zh-TW" sz="1400" dirty="0">
                <a:solidFill>
                  <a:schemeClr val="bg1"/>
                </a:solidFill>
                <a:latin typeface="新細明體"/>
                <a:cs typeface="新細明體"/>
              </a:rPr>
              <a:t>、</a:t>
            </a:r>
            <a:r>
              <a:rPr lang="zh-TW" altLang="en-US" sz="1400" dirty="0">
                <a:solidFill>
                  <a:schemeClr val="bg1"/>
                </a:solidFill>
                <a:latin typeface="新細明體"/>
                <a:cs typeface="新細明體"/>
              </a:rPr>
              <a:t>操作系統</a:t>
            </a:r>
            <a:r>
              <a:rPr lang="zh-TW" altLang="zh-TW" sz="1400" dirty="0">
                <a:solidFill>
                  <a:schemeClr val="bg1"/>
                </a:solidFill>
                <a:latin typeface="新細明體"/>
                <a:cs typeface="新細明體"/>
              </a:rPr>
              <a:t>、</a:t>
            </a:r>
            <a:r>
              <a:rPr lang="zh-TW" altLang="en-US" sz="1400" dirty="0">
                <a:solidFill>
                  <a:schemeClr val="bg1"/>
                </a:solidFill>
                <a:latin typeface="新細明體"/>
                <a:cs typeface="新細明體"/>
              </a:rPr>
              <a:t>和數據管理</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網路安全編程語言</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網路世界中的信息安全</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滲透測試</a:t>
            </a:r>
            <a:endParaRPr lang="en-US" altLang="zh-TW" sz="1400" dirty="0">
              <a:solidFill>
                <a:schemeClr val="bg1"/>
              </a:solidFill>
              <a:latin typeface="新細明體"/>
              <a:cs typeface="新細明體"/>
            </a:endParaRPr>
          </a:p>
          <a:p>
            <a:pPr marL="342900" indent="-342900">
              <a:buAutoNum type="arabicPeriod"/>
            </a:pPr>
            <a:r>
              <a:rPr lang="zh-TW" altLang="zh-TW" sz="1400" dirty="0">
                <a:solidFill>
                  <a:schemeClr val="bg1"/>
                </a:solidFill>
                <a:latin typeface="新細明體"/>
                <a:cs typeface="新細明體"/>
              </a:rPr>
              <a:t>H</a:t>
            </a:r>
            <a:r>
              <a:rPr lang="en-US" altLang="zh-TW" sz="1400" dirty="0" err="1">
                <a:solidFill>
                  <a:schemeClr val="bg1"/>
                </a:solidFill>
                <a:latin typeface="新細明體"/>
                <a:cs typeface="新細明體"/>
              </a:rPr>
              <a:t>ackathon</a:t>
            </a:r>
            <a:endParaRPr lang="en-US" altLang="zh-TW" sz="1400" dirty="0">
              <a:solidFill>
                <a:schemeClr val="bg1"/>
              </a:solidFill>
              <a:latin typeface="新細明體"/>
              <a:cs typeface="新細明體"/>
            </a:endParaRPr>
          </a:p>
          <a:p>
            <a:pPr marL="342900" indent="-342900">
              <a:buAutoNum type="arabicPeriod"/>
            </a:pPr>
            <a:r>
              <a:rPr lang="zh-TW" altLang="en-US" sz="1400" dirty="0">
                <a:solidFill>
                  <a:schemeClr val="bg1"/>
                </a:solidFill>
                <a:latin typeface="新細明體"/>
                <a:cs typeface="新細明體"/>
              </a:rPr>
              <a:t>實習安置</a:t>
            </a:r>
            <a:endParaRPr lang="en-US" altLang="zh-TW" sz="1400" dirty="0">
              <a:solidFill>
                <a:schemeClr val="bg1"/>
              </a:solidFill>
            </a:endParaRPr>
          </a:p>
          <a:p>
            <a:pPr marL="342900" indent="-342900">
              <a:buAutoNum type="arabicPeriod"/>
            </a:pPr>
            <a:endParaRPr lang="zh-TW" altLang="en-US" dirty="0">
              <a:solidFill>
                <a:schemeClr val="bg1"/>
              </a:solidFill>
            </a:endParaRPr>
          </a:p>
        </p:txBody>
      </p:sp>
    </p:spTree>
    <p:extLst>
      <p:ext uri="{BB962C8B-B14F-4D97-AF65-F5344CB8AC3E}">
        <p14:creationId xmlns:p14="http://schemas.microsoft.com/office/powerpoint/2010/main" val="200435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3" cstate="print"/>
          <a:stretch>
            <a:fillRect/>
          </a:stretch>
        </p:blipFill>
        <p:spPr>
          <a:xfrm>
            <a:off x="9" y="-36733"/>
            <a:ext cx="9143991" cy="5774553"/>
          </a:xfrm>
          <a:prstGeom prst="rect">
            <a:avLst/>
          </a:prstGeom>
        </p:spPr>
      </p:pic>
      <p:sp>
        <p:nvSpPr>
          <p:cNvPr id="12" name="文字方塊 11"/>
          <p:cNvSpPr txBox="1"/>
          <p:nvPr/>
        </p:nvSpPr>
        <p:spPr>
          <a:xfrm>
            <a:off x="142844" y="1201316"/>
            <a:ext cx="6215106" cy="3570208"/>
          </a:xfrm>
          <a:prstGeom prst="rect">
            <a:avLst/>
          </a:prstGeom>
          <a:noFill/>
        </p:spPr>
        <p:txBody>
          <a:bodyPr wrap="square" rtlCol="0">
            <a:spAutoFit/>
          </a:bodyPr>
          <a:lstStyle/>
          <a:p>
            <a:r>
              <a:rPr lang="zh-TW" altLang="en-US" dirty="0">
                <a:latin typeface="新細明體"/>
                <a:ea typeface="新細明體"/>
                <a:cs typeface="新細明體"/>
              </a:rPr>
              <a:t>課程架構</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24</a:t>
            </a:r>
            <a:r>
              <a:rPr lang="zh-TW" altLang="en-US" dirty="0">
                <a:latin typeface="新細明體"/>
                <a:ea typeface="新細明體"/>
                <a:cs typeface="新細明體"/>
              </a:rPr>
              <a:t> 週研習課程</a:t>
            </a:r>
            <a:r>
              <a:rPr lang="en-US" altLang="zh-TW" dirty="0">
                <a:latin typeface="新細明體"/>
                <a:ea typeface="新細明體"/>
                <a:cs typeface="新細明體"/>
              </a:rPr>
              <a:t>+12</a:t>
            </a:r>
            <a:r>
              <a:rPr lang="zh-TW" altLang="en-US" dirty="0">
                <a:latin typeface="新細明體"/>
                <a:ea typeface="新細明體"/>
                <a:cs typeface="新細明體"/>
              </a:rPr>
              <a:t>週實習 </a:t>
            </a:r>
            <a:r>
              <a:rPr lang="en-US" altLang="zh-TW" dirty="0">
                <a:latin typeface="新細明體"/>
                <a:ea typeface="新細明體"/>
                <a:cs typeface="新細明體"/>
              </a:rPr>
              <a:t>+</a:t>
            </a:r>
            <a:r>
              <a:rPr lang="zh-TW" altLang="en-US" dirty="0">
                <a:latin typeface="新細明體"/>
                <a:ea typeface="新細明體"/>
                <a:cs typeface="新細明體"/>
              </a:rPr>
              <a:t> </a:t>
            </a:r>
            <a:r>
              <a:rPr lang="en-US" altLang="zh-TW" dirty="0">
                <a:latin typeface="新細明體"/>
                <a:ea typeface="新細明體"/>
                <a:cs typeface="新細明體"/>
              </a:rPr>
              <a:t>1</a:t>
            </a:r>
            <a:r>
              <a:rPr lang="zh-TW" altLang="zh-TW" dirty="0">
                <a:latin typeface="新細明體"/>
                <a:ea typeface="新細明體"/>
                <a:cs typeface="新細明體"/>
              </a:rPr>
              <a:t>5</a:t>
            </a:r>
            <a:r>
              <a:rPr lang="zh-TW" altLang="en-US" dirty="0">
                <a:latin typeface="新細明體"/>
                <a:ea typeface="新細明體"/>
                <a:cs typeface="新細明體"/>
              </a:rPr>
              <a:t>週假期</a:t>
            </a:r>
            <a:endParaRPr lang="en-US" altLang="zh-TW" dirty="0">
              <a:latin typeface="新細明體"/>
              <a:ea typeface="新細明體"/>
              <a:cs typeface="新細明體"/>
            </a:endParaRPr>
          </a:p>
          <a:p>
            <a:r>
              <a:rPr lang="zh-TW" altLang="en-US" dirty="0">
                <a:latin typeface="新細明體"/>
                <a:cs typeface="新細明體"/>
              </a:rPr>
              <a:t>開課日期：一月</a:t>
            </a:r>
            <a:r>
              <a:rPr lang="zh-TW" altLang="zh-TW" dirty="0">
                <a:latin typeface="新細明體"/>
                <a:cs typeface="新細明體"/>
              </a:rPr>
              <a:t>、</a:t>
            </a:r>
            <a:r>
              <a:rPr lang="zh-TW" altLang="en-US" dirty="0">
                <a:latin typeface="新細明體"/>
                <a:cs typeface="新細明體"/>
              </a:rPr>
              <a:t>五月</a:t>
            </a:r>
            <a:r>
              <a:rPr lang="zh-TW" altLang="zh-TW" dirty="0">
                <a:latin typeface="新細明體"/>
                <a:cs typeface="新細明體"/>
              </a:rPr>
              <a:t>、</a:t>
            </a:r>
            <a:r>
              <a:rPr lang="zh-TW" altLang="en-US" dirty="0">
                <a:latin typeface="新細明體"/>
                <a:cs typeface="新細明體"/>
              </a:rPr>
              <a:t>九月</a:t>
            </a:r>
            <a:br>
              <a:rPr lang="en-US" altLang="zh-TW" dirty="0">
                <a:latin typeface="新細明體"/>
                <a:cs typeface="新細明體"/>
              </a:rPr>
            </a:br>
            <a:r>
              <a:rPr lang="zh-TW" altLang="en-US" b="1" dirty="0">
                <a:latin typeface="新細明體"/>
                <a:cs typeface="新細明體"/>
              </a:rPr>
              <a:t>課程時間</a:t>
            </a:r>
            <a:r>
              <a:rPr lang="zh-TW" altLang="en-US" dirty="0">
                <a:latin typeface="新細明體"/>
                <a:cs typeface="新細明體"/>
              </a:rPr>
              <a:t>：星期一～星期五</a:t>
            </a:r>
            <a:r>
              <a:rPr lang="en-US" altLang="zh-TW" dirty="0">
                <a:latin typeface="新細明體"/>
                <a:cs typeface="新細明體"/>
              </a:rPr>
              <a:t> </a:t>
            </a:r>
            <a:r>
              <a:rPr lang="zh-TW" altLang="en-US" dirty="0">
                <a:latin typeface="新細明體"/>
                <a:cs typeface="新細明體"/>
              </a:rPr>
              <a:t>9</a:t>
            </a:r>
            <a:r>
              <a:rPr lang="en-US" altLang="zh-TW" dirty="0">
                <a:latin typeface="新細明體"/>
                <a:cs typeface="新細明體"/>
              </a:rPr>
              <a:t>am-2pm</a:t>
            </a:r>
          </a:p>
          <a:p>
            <a:r>
              <a:rPr lang="zh-TW" altLang="en-US" dirty="0">
                <a:latin typeface="新細明體"/>
                <a:ea typeface="新細明體"/>
                <a:cs typeface="新細明體"/>
              </a:rPr>
              <a:t> </a:t>
            </a:r>
            <a:endParaRPr lang="en-US" altLang="zh-TW" dirty="0">
              <a:latin typeface="新細明體"/>
              <a:ea typeface="新細明體"/>
              <a:cs typeface="新細明體"/>
            </a:endParaRPr>
          </a:p>
          <a:p>
            <a:r>
              <a:rPr lang="zh-CHT" altLang="en-US" sz="1400" dirty="0">
                <a:latin typeface="新細明體"/>
                <a:ea typeface="新細明體"/>
                <a:cs typeface="新細明體"/>
              </a:rPr>
              <a:t>為期一年，旨在</a:t>
            </a:r>
            <a:r>
              <a:rPr lang="zh-TW" altLang="en-US" sz="1400" dirty="0">
                <a:latin typeface="新細明體"/>
                <a:ea typeface="新細明體"/>
                <a:cs typeface="新細明體"/>
              </a:rPr>
              <a:t>培養學生</a:t>
            </a:r>
            <a:r>
              <a:rPr lang="zh-CHT" altLang="en-US" sz="1400" dirty="0">
                <a:latin typeface="新細明體"/>
                <a:ea typeface="新細明體"/>
                <a:cs typeface="新細明體"/>
              </a:rPr>
              <a:t>數據</a:t>
            </a:r>
            <a:r>
              <a:rPr lang="zh-TW" altLang="en-US" sz="1400" dirty="0">
                <a:latin typeface="新細明體"/>
                <a:ea typeface="新細明體"/>
                <a:cs typeface="新細明體"/>
              </a:rPr>
              <a:t>分析和</a:t>
            </a:r>
            <a:r>
              <a:rPr lang="zh-CHT" altLang="en-US" sz="1400" dirty="0">
                <a:latin typeface="新細明體"/>
                <a:ea typeface="新細明體"/>
                <a:cs typeface="新細明體"/>
              </a:rPr>
              <a:t>有效溝通的必要技能。據預測，由於當前人才短缺，未來幾年該領域將對工作產生大量需求，並享有高薪。 </a:t>
            </a:r>
            <a:r>
              <a:rPr lang="zh-TW" altLang="en-US" sz="1400" dirty="0">
                <a:latin typeface="新細明體"/>
                <a:ea typeface="新細明體"/>
                <a:cs typeface="新細明體"/>
              </a:rPr>
              <a:t>課程整合了亞馬遜的</a:t>
            </a:r>
            <a:r>
              <a:rPr lang="en-US" altLang="zh-CHT" sz="1400" dirty="0">
                <a:latin typeface="新細明體"/>
                <a:ea typeface="新細明體"/>
                <a:cs typeface="新細明體"/>
              </a:rPr>
              <a:t>AWS Educat</a:t>
            </a:r>
            <a:r>
              <a:rPr lang="en-US" altLang="zh-TW" sz="1400" dirty="0">
                <a:latin typeface="新細明體"/>
                <a:ea typeface="新細明體"/>
                <a:cs typeface="新細明體"/>
              </a:rPr>
              <a:t>e</a:t>
            </a:r>
            <a:r>
              <a:rPr lang="zh-CHT" altLang="en-US" sz="1400" dirty="0">
                <a:latin typeface="新細明體"/>
                <a:ea typeface="新細明體"/>
                <a:cs typeface="新細明體"/>
              </a:rPr>
              <a:t>，為學生和教育者提供加速與雲相關的學習所需的資源。</a:t>
            </a:r>
            <a:endParaRPr lang="en-US" altLang="zh-CHT" sz="1400" dirty="0">
              <a:latin typeface="新細明體"/>
              <a:ea typeface="新細明體"/>
              <a:cs typeface="新細明體"/>
            </a:endParaRPr>
          </a:p>
          <a:p>
            <a:endParaRPr lang="en-US" altLang="zh-CHT" sz="1400" dirty="0">
              <a:latin typeface="新細明體"/>
              <a:ea typeface="新細明體"/>
              <a:cs typeface="新細明體"/>
            </a:endParaRPr>
          </a:p>
          <a:p>
            <a:r>
              <a:rPr lang="zh-TW" altLang="en-US" sz="1400" dirty="0">
                <a:latin typeface="新細明體"/>
                <a:ea typeface="新細明體"/>
                <a:cs typeface="新細明體"/>
              </a:rPr>
              <a:t>你將會：</a:t>
            </a:r>
            <a:endParaRPr lang="en-US" altLang="zh-TW" sz="1400" dirty="0">
              <a:latin typeface="新細明體"/>
              <a:ea typeface="新細明體"/>
              <a:cs typeface="新細明體"/>
            </a:endParaRPr>
          </a:p>
          <a:p>
            <a:pPr marL="285750" indent="-285750">
              <a:buFont typeface="Arial"/>
              <a:buChar char="•"/>
            </a:pPr>
            <a:r>
              <a:rPr lang="zh-TW" altLang="en-US" sz="1400" dirty="0">
                <a:latin typeface="新細明體"/>
                <a:ea typeface="新細明體"/>
                <a:cs typeface="新細明體"/>
              </a:rPr>
              <a:t>增強您對數據審計</a:t>
            </a:r>
            <a:r>
              <a:rPr lang="zh-TW" altLang="zh-TW" sz="1400" dirty="0">
                <a:latin typeface="新細明體"/>
                <a:cs typeface="新細明體"/>
              </a:rPr>
              <a:t>、</a:t>
            </a:r>
            <a:r>
              <a:rPr lang="zh-TW" altLang="en-US" sz="1400" dirty="0">
                <a:latin typeface="新細明體"/>
                <a:cs typeface="新細明體"/>
              </a:rPr>
              <a:t>處理和收集的理論概念和實際應用的知識</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使用</a:t>
            </a:r>
            <a:r>
              <a:rPr lang="en-US" altLang="zh-TW" sz="1400" dirty="0">
                <a:latin typeface="新細明體"/>
                <a:ea typeface="新細明體"/>
                <a:cs typeface="新細明體"/>
              </a:rPr>
              <a:t>SQL</a:t>
            </a:r>
            <a:r>
              <a:rPr lang="zh-TW" altLang="zh-TW" sz="1400" dirty="0">
                <a:latin typeface="新細明體"/>
                <a:cs typeface="新細明體"/>
              </a:rPr>
              <a:t>、</a:t>
            </a:r>
            <a:r>
              <a:rPr lang="en-US" altLang="zh-TW" sz="1400" dirty="0">
                <a:latin typeface="新細明體"/>
                <a:ea typeface="新細明體"/>
                <a:cs typeface="新細明體"/>
              </a:rPr>
              <a:t>SAS</a:t>
            </a:r>
            <a:r>
              <a:rPr lang="zh-TW" altLang="en-US" sz="1400" dirty="0">
                <a:latin typeface="新細明體"/>
                <a:cs typeface="新細明體"/>
              </a:rPr>
              <a:t>和</a:t>
            </a:r>
            <a:r>
              <a:rPr lang="en-US" altLang="zh-TW" sz="1400" dirty="0">
                <a:latin typeface="新細明體"/>
                <a:ea typeface="新細明體"/>
                <a:cs typeface="新細明體"/>
              </a:rPr>
              <a:t>Tableau</a:t>
            </a:r>
            <a:r>
              <a:rPr lang="zh-TW" altLang="en-US" sz="1400" dirty="0">
                <a:latin typeface="新細明體"/>
                <a:ea typeface="新細明體"/>
                <a:cs typeface="新細明體"/>
              </a:rPr>
              <a:t>等分析軟體，學習資料視覺化，並為你和關鍵決策者創造機會，發現客戶購買行為</a:t>
            </a:r>
            <a:r>
              <a:rPr lang="zh-TW" altLang="zh-TW" sz="1400" dirty="0">
                <a:latin typeface="新細明體"/>
                <a:cs typeface="新細明體"/>
              </a:rPr>
              <a:t>、</a:t>
            </a:r>
            <a:r>
              <a:rPr lang="zh-TW" altLang="en-US" sz="1400" dirty="0">
                <a:latin typeface="新細明體"/>
                <a:cs typeface="新細明體"/>
              </a:rPr>
              <a:t>銷售趨勢或生產瓶頸等資料模式</a:t>
            </a:r>
            <a:endParaRPr lang="en-US" altLang="zh-TW" sz="1400" dirty="0">
              <a:latin typeface="新細明體"/>
              <a:cs typeface="新細明體"/>
            </a:endParaRPr>
          </a:p>
          <a:p>
            <a:pPr marL="285750" indent="-285750">
              <a:buFont typeface="Arial"/>
              <a:buChar char="•"/>
            </a:pPr>
            <a:r>
              <a:rPr lang="zh-TW" altLang="en-US" sz="1400" dirty="0">
                <a:latin typeface="新細明體"/>
                <a:ea typeface="新細明體"/>
                <a:cs typeface="新細明體"/>
              </a:rPr>
              <a:t>使用各種圖表</a:t>
            </a:r>
            <a:r>
              <a:rPr lang="zh-TW" altLang="zh-TW" sz="1400" dirty="0">
                <a:latin typeface="新細明體"/>
                <a:cs typeface="新細明體"/>
              </a:rPr>
              <a:t>、</a:t>
            </a:r>
            <a:r>
              <a:rPr lang="zh-TW" altLang="en-US" sz="1400" dirty="0">
                <a:latin typeface="新細明體"/>
                <a:cs typeface="新細明體"/>
              </a:rPr>
              <a:t>繪圖</a:t>
            </a:r>
            <a:r>
              <a:rPr lang="zh-TW" altLang="zh-TW" sz="1400" dirty="0">
                <a:latin typeface="新細明體"/>
                <a:cs typeface="新細明體"/>
              </a:rPr>
              <a:t>、</a:t>
            </a:r>
            <a:r>
              <a:rPr lang="zh-TW" altLang="en-US" sz="1400" dirty="0">
                <a:latin typeface="新細明體"/>
                <a:cs typeface="新細明體"/>
              </a:rPr>
              <a:t>地圖形式的視覺化資料</a:t>
            </a:r>
            <a:endParaRPr lang="en-US" altLang="zh-CHT" sz="1400" dirty="0">
              <a:latin typeface="新細明體"/>
              <a:ea typeface="新細明體"/>
              <a:cs typeface="新細明體"/>
            </a:endParaRPr>
          </a:p>
          <a:p>
            <a:endParaRPr lang="zh-TW" altLang="en-US" sz="1400" dirty="0">
              <a:latin typeface="新細明體"/>
              <a:cs typeface="新細明體"/>
            </a:endParaRPr>
          </a:p>
        </p:txBody>
      </p:sp>
      <p:sp>
        <p:nvSpPr>
          <p:cNvPr id="9" name="文字方塊 8"/>
          <p:cNvSpPr txBox="1"/>
          <p:nvPr/>
        </p:nvSpPr>
        <p:spPr>
          <a:xfrm>
            <a:off x="1979712" y="82287"/>
            <a:ext cx="5976664" cy="830997"/>
          </a:xfrm>
          <a:prstGeom prst="rect">
            <a:avLst/>
          </a:prstGeom>
          <a:noFill/>
        </p:spPr>
        <p:txBody>
          <a:bodyPr wrap="square" rtlCol="0">
            <a:spAutoFit/>
          </a:bodyPr>
          <a:lstStyle/>
          <a:p>
            <a:r>
              <a:rPr lang="en-US" altLang="zh-TW" sz="2400" dirty="0">
                <a:latin typeface="Lucida Grande CY"/>
                <a:cs typeface="Lucida Grande CY"/>
              </a:rPr>
              <a:t>Diploma</a:t>
            </a:r>
            <a:r>
              <a:rPr lang="zh-TW" altLang="en-US" sz="2400" dirty="0">
                <a:latin typeface="Lucida Grande CY"/>
                <a:cs typeface="Lucida Grande CY"/>
              </a:rPr>
              <a:t> </a:t>
            </a:r>
            <a:r>
              <a:rPr lang="en-US" altLang="zh-TW" sz="2400" dirty="0">
                <a:latin typeface="Lucida Grande CY"/>
                <a:cs typeface="Lucida Grande CY"/>
              </a:rPr>
              <a:t>in</a:t>
            </a:r>
            <a:r>
              <a:rPr lang="zh-TW" altLang="en-US" sz="2400" dirty="0">
                <a:latin typeface="Lucida Grande CY"/>
                <a:cs typeface="Lucida Grande CY"/>
              </a:rPr>
              <a:t> </a:t>
            </a:r>
            <a:r>
              <a:rPr lang="en-US" altLang="zh-TW" sz="2400" dirty="0">
                <a:latin typeface="Lucida Grande CY"/>
                <a:cs typeface="Lucida Grande CY"/>
              </a:rPr>
              <a:t>Data</a:t>
            </a:r>
            <a:r>
              <a:rPr lang="zh-TW" altLang="en-US" sz="2400" dirty="0">
                <a:latin typeface="Lucida Grande CY"/>
                <a:cs typeface="Lucida Grande CY"/>
              </a:rPr>
              <a:t> </a:t>
            </a:r>
            <a:r>
              <a:rPr lang="en-US" altLang="zh-TW" sz="2400" dirty="0">
                <a:latin typeface="Lucida Grande CY"/>
                <a:cs typeface="Lucida Grande CY"/>
              </a:rPr>
              <a:t>Analytics</a:t>
            </a:r>
            <a:r>
              <a:rPr lang="zh-TW" altLang="en-US" sz="2400" dirty="0">
                <a:latin typeface="Lucida Grande CY"/>
                <a:cs typeface="Lucida Grande CY"/>
              </a:rPr>
              <a:t> </a:t>
            </a:r>
            <a:br>
              <a:rPr lang="en-US" altLang="zh-TW" sz="2400" dirty="0">
                <a:latin typeface="Lucida Grande CY"/>
                <a:cs typeface="Lucida Grande CY"/>
              </a:rPr>
            </a:br>
            <a:r>
              <a:rPr lang="zh-TW" altLang="en-US" sz="2400" dirty="0"/>
              <a:t>大數據分析文憑</a:t>
            </a:r>
            <a:r>
              <a:rPr lang="en-US" altLang="zh-TW" sz="2400" dirty="0"/>
              <a:t> 600hr</a:t>
            </a:r>
            <a:r>
              <a:rPr lang="zh-TW" altLang="en-US" sz="2400" dirty="0"/>
              <a:t>課程</a:t>
            </a:r>
            <a:r>
              <a:rPr lang="en-US" altLang="zh-TW" sz="2400" dirty="0"/>
              <a:t>+240hr</a:t>
            </a:r>
            <a:r>
              <a:rPr lang="zh-TW" altLang="en-US" sz="2400" dirty="0"/>
              <a:t>實習</a:t>
            </a:r>
          </a:p>
        </p:txBody>
      </p:sp>
      <p:sp>
        <p:nvSpPr>
          <p:cNvPr id="15" name="文字方塊 14"/>
          <p:cNvSpPr txBox="1"/>
          <p:nvPr/>
        </p:nvSpPr>
        <p:spPr>
          <a:xfrm>
            <a:off x="251520" y="4585692"/>
            <a:ext cx="4214842" cy="523220"/>
          </a:xfrm>
          <a:prstGeom prst="rect">
            <a:avLst/>
          </a:prstGeom>
          <a:noFill/>
        </p:spPr>
        <p:txBody>
          <a:bodyPr wrap="square" rtlCol="0">
            <a:spAutoFit/>
          </a:bodyPr>
          <a:lstStyle/>
          <a:p>
            <a:r>
              <a:rPr lang="zh-TW" altLang="en-US" sz="1400" dirty="0">
                <a:latin typeface="新細明體"/>
                <a:ea typeface="新細明體"/>
                <a:cs typeface="新細明體"/>
              </a:rPr>
              <a:t>職涯規劃</a:t>
            </a:r>
            <a:r>
              <a:rPr lang="en-US" altLang="zh-TW" sz="1400" dirty="0">
                <a:latin typeface="新細明體"/>
                <a:ea typeface="新細明體"/>
                <a:cs typeface="新細明體"/>
              </a:rPr>
              <a:t>:</a:t>
            </a:r>
            <a:r>
              <a:rPr lang="zh-TW" altLang="en-US" sz="1400" dirty="0">
                <a:latin typeface="新細明體"/>
                <a:ea typeface="新細明體"/>
                <a:cs typeface="新細明體"/>
              </a:rPr>
              <a:t> </a:t>
            </a:r>
            <a:r>
              <a:rPr lang="zh-CHT" altLang="en-US" sz="1400" dirty="0">
                <a:latin typeface="新細明體"/>
                <a:ea typeface="新細明體"/>
                <a:cs typeface="新細明體"/>
              </a:rPr>
              <a:t>數據科學家</a:t>
            </a:r>
            <a:r>
              <a:rPr lang="en-US" altLang="zh-TW" sz="1400" dirty="0">
                <a:latin typeface="新細明體"/>
                <a:ea typeface="新細明體"/>
                <a:cs typeface="新細明體"/>
              </a:rPr>
              <a:t>/</a:t>
            </a:r>
            <a:r>
              <a:rPr lang="zh-TW" altLang="en-US" sz="1400" dirty="0">
                <a:latin typeface="新細明體"/>
                <a:ea typeface="新細明體"/>
                <a:cs typeface="新細明體"/>
              </a:rPr>
              <a:t> 資料庫</a:t>
            </a:r>
            <a:r>
              <a:rPr lang="zh-CHT" altLang="en-US" sz="1400" dirty="0">
                <a:latin typeface="新細明體"/>
                <a:ea typeface="新細明體"/>
                <a:cs typeface="新細明體"/>
              </a:rPr>
              <a:t>分析師</a:t>
            </a:r>
            <a:r>
              <a:rPr lang="zh-TW" altLang="zh-TW" sz="1400" dirty="0">
                <a:latin typeface="新細明體"/>
                <a:ea typeface="新細明體"/>
                <a:cs typeface="新細明體"/>
              </a:rPr>
              <a:t>/</a:t>
            </a:r>
            <a:r>
              <a:rPr lang="zh-TW" altLang="en-US" sz="1400" dirty="0">
                <a:latin typeface="新細明體"/>
                <a:ea typeface="新細明體"/>
                <a:cs typeface="新細明體"/>
              </a:rPr>
              <a:t> </a:t>
            </a:r>
            <a:r>
              <a:rPr lang="en-US" altLang="zh-TW" sz="1400" dirty="0">
                <a:latin typeface="新細明體"/>
                <a:ea typeface="新細明體"/>
                <a:cs typeface="新細明體"/>
              </a:rPr>
              <a:t> </a:t>
            </a:r>
            <a:r>
              <a:rPr lang="zh-TW" altLang="en-US" sz="1400" dirty="0">
                <a:latin typeface="新細明體"/>
                <a:ea typeface="新細明體"/>
                <a:cs typeface="新細明體"/>
              </a:rPr>
              <a:t>資料儲存分析師</a:t>
            </a:r>
            <a:r>
              <a:rPr lang="zh-TW" altLang="zh-TW" sz="1400" dirty="0">
                <a:latin typeface="新細明體"/>
                <a:ea typeface="新細明體"/>
                <a:cs typeface="新細明體"/>
              </a:rPr>
              <a:t>/</a:t>
            </a:r>
            <a:r>
              <a:rPr lang="en-US" altLang="zh-TW" sz="1400" dirty="0">
                <a:latin typeface="新細明體"/>
                <a:ea typeface="新細明體"/>
                <a:cs typeface="新細明體"/>
              </a:rPr>
              <a:t> </a:t>
            </a:r>
            <a:r>
              <a:rPr lang="zh-TW" altLang="en-US" sz="1400" dirty="0">
                <a:latin typeface="新細明體"/>
                <a:ea typeface="新細明體"/>
                <a:cs typeface="新細明體"/>
              </a:rPr>
              <a:t>業務分析</a:t>
            </a:r>
            <a:r>
              <a:rPr lang="en-US" altLang="zh-TW" sz="1400" dirty="0">
                <a:latin typeface="新細明體"/>
                <a:ea typeface="新細明體"/>
                <a:cs typeface="新細明體"/>
              </a:rPr>
              <a:t>/</a:t>
            </a:r>
            <a:r>
              <a:rPr lang="zh-TW" altLang="en-US" sz="1400" dirty="0">
                <a:latin typeface="新細明體"/>
                <a:ea typeface="新細明體"/>
                <a:cs typeface="新細明體"/>
              </a:rPr>
              <a:t> 挖礦分析師</a:t>
            </a:r>
            <a:r>
              <a:rPr lang="en-US" altLang="zh-TW" sz="1400" dirty="0">
                <a:latin typeface="新細明體"/>
                <a:ea typeface="新細明體"/>
                <a:cs typeface="新細明體"/>
              </a:rPr>
              <a:t> </a:t>
            </a:r>
            <a:r>
              <a:rPr lang="zh-CHT" altLang="en-US" sz="1400" dirty="0">
                <a:latin typeface="新細明體"/>
                <a:ea typeface="新細明體"/>
                <a:cs typeface="新細明體"/>
              </a:rPr>
              <a:t>等</a:t>
            </a:r>
            <a:endParaRPr lang="zh-TW" altLang="en-US" sz="1400" dirty="0">
              <a:latin typeface="新細明體"/>
              <a:ea typeface="新細明體"/>
              <a:cs typeface="新細明體"/>
            </a:endParaRPr>
          </a:p>
        </p:txBody>
      </p:sp>
      <p:cxnSp>
        <p:nvCxnSpPr>
          <p:cNvPr id="18" name="Straight Connector 17"/>
          <p:cNvCxnSpPr/>
          <p:nvPr/>
        </p:nvCxnSpPr>
        <p:spPr>
          <a:xfrm>
            <a:off x="323528" y="985292"/>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00192" y="4674653"/>
            <a:ext cx="2520280" cy="276999"/>
          </a:xfrm>
          <a:prstGeom prst="rect">
            <a:avLst/>
          </a:prstGeom>
          <a:noFill/>
        </p:spPr>
        <p:txBody>
          <a:bodyPr wrap="square" rtlCol="0">
            <a:spAutoFit/>
          </a:bodyPr>
          <a:lstStyle/>
          <a:p>
            <a:r>
              <a:rPr lang="zh-TW" altLang="en-US" sz="1200" dirty="0"/>
              <a:t>聽聽教授怎麼說</a:t>
            </a:r>
            <a:r>
              <a:rPr lang="en-US" altLang="zh-TW" sz="1200" dirty="0"/>
              <a:t>, </a:t>
            </a:r>
            <a:r>
              <a:rPr lang="en-US" altLang="zh-TW" sz="1200" dirty="0">
                <a:hlinkClick r:id="rId4"/>
              </a:rPr>
              <a:t>Dr. Said Azzam</a:t>
            </a:r>
            <a:endParaRPr lang="en-US" sz="1200" b="1" dirty="0"/>
          </a:p>
        </p:txBody>
      </p:sp>
      <p:pic>
        <p:nvPicPr>
          <p:cNvPr id="10" name="Picture 9"/>
          <p:cNvPicPr>
            <a:picLocks noChangeAspect="1"/>
          </p:cNvPicPr>
          <p:nvPr/>
        </p:nvPicPr>
        <p:blipFill>
          <a:blip r:embed="rId5"/>
          <a:stretch>
            <a:fillRect/>
          </a:stretch>
        </p:blipFill>
        <p:spPr>
          <a:xfrm>
            <a:off x="6372200" y="3289548"/>
            <a:ext cx="2562957" cy="1339636"/>
          </a:xfrm>
          <a:prstGeom prst="rect">
            <a:avLst/>
          </a:prstGeom>
        </p:spPr>
      </p:pic>
      <p:sp>
        <p:nvSpPr>
          <p:cNvPr id="11" name="Rounded Rectangle 10"/>
          <p:cNvSpPr/>
          <p:nvPr/>
        </p:nvSpPr>
        <p:spPr>
          <a:xfrm>
            <a:off x="6444208" y="1201316"/>
            <a:ext cx="2232248" cy="2016224"/>
          </a:xfrm>
          <a:prstGeom prst="roundRect">
            <a:avLst/>
          </a:prstGeom>
          <a:solidFill>
            <a:srgbClr val="800000"/>
          </a:solidFill>
          <a:effectLst>
            <a:outerShdw blurRad="50800" dist="38100" algn="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13" name="文字方塊 12"/>
          <p:cNvSpPr txBox="1"/>
          <p:nvPr/>
        </p:nvSpPr>
        <p:spPr>
          <a:xfrm>
            <a:off x="6429388" y="1268095"/>
            <a:ext cx="2357454" cy="1877437"/>
          </a:xfrm>
          <a:prstGeom prst="rect">
            <a:avLst/>
          </a:prstGeom>
          <a:noFill/>
        </p:spPr>
        <p:txBody>
          <a:bodyPr wrap="square" rtlCol="0">
            <a:spAutoFit/>
          </a:bodyPr>
          <a:lstStyle/>
          <a:p>
            <a:r>
              <a:rPr lang="zh-TW" altLang="en-US" sz="1400" dirty="0">
                <a:solidFill>
                  <a:srgbClr val="FFFFFF"/>
                </a:solidFill>
              </a:rPr>
              <a:t>教學課綱：</a:t>
            </a:r>
            <a:br>
              <a:rPr lang="en-US" altLang="zh-TW" sz="1400" dirty="0">
                <a:solidFill>
                  <a:srgbClr val="FFFFFF"/>
                </a:solidFill>
              </a:rPr>
            </a:br>
            <a:endParaRPr lang="en-US" altLang="zh-TW" sz="1400" dirty="0">
              <a:solidFill>
                <a:srgbClr val="FFFFFF"/>
              </a:solidFill>
            </a:endParaRPr>
          </a:p>
          <a:p>
            <a:pPr marL="342900" indent="-342900">
              <a:buAutoNum type="arabicPeriod"/>
            </a:pPr>
            <a:r>
              <a:rPr lang="zh-TW" altLang="en-US" sz="1400" dirty="0">
                <a:solidFill>
                  <a:srgbClr val="FFFFFF"/>
                </a:solidFill>
              </a:rPr>
              <a:t>數位設計</a:t>
            </a:r>
            <a:endParaRPr lang="en-US" altLang="zh-TW" sz="1400" dirty="0">
              <a:solidFill>
                <a:srgbClr val="FFFFFF"/>
              </a:solidFill>
            </a:endParaRPr>
          </a:p>
          <a:p>
            <a:pPr marL="342900" indent="-342900">
              <a:buAutoNum type="arabicPeriod"/>
            </a:pPr>
            <a:r>
              <a:rPr lang="zh-TW" altLang="en-US" sz="1400" dirty="0">
                <a:solidFill>
                  <a:srgbClr val="FFFFFF"/>
                </a:solidFill>
              </a:rPr>
              <a:t>數據處理與決策</a:t>
            </a:r>
            <a:endParaRPr lang="en-US" altLang="zh-TW" sz="1400" dirty="0">
              <a:solidFill>
                <a:srgbClr val="FFFFFF"/>
              </a:solidFill>
            </a:endParaRPr>
          </a:p>
          <a:p>
            <a:pPr marL="342900" indent="-342900">
              <a:buAutoNum type="arabicPeriod"/>
            </a:pPr>
            <a:r>
              <a:rPr lang="en-US" altLang="zh-TW" sz="1400" dirty="0">
                <a:solidFill>
                  <a:srgbClr val="FFFFFF"/>
                </a:solidFill>
              </a:rPr>
              <a:t>SAS</a:t>
            </a:r>
            <a:r>
              <a:rPr lang="zh-TW" altLang="en-US" sz="1400" dirty="0">
                <a:solidFill>
                  <a:srgbClr val="FFFFFF"/>
                </a:solidFill>
              </a:rPr>
              <a:t>與</a:t>
            </a:r>
            <a:r>
              <a:rPr lang="en-US" altLang="zh-TW" sz="1400" dirty="0">
                <a:solidFill>
                  <a:srgbClr val="FFFFFF"/>
                </a:solidFill>
              </a:rPr>
              <a:t>SQL</a:t>
            </a:r>
            <a:r>
              <a:rPr lang="zh-TW" altLang="en-US" sz="1400" dirty="0">
                <a:solidFill>
                  <a:srgbClr val="FFFFFF"/>
                </a:solidFill>
              </a:rPr>
              <a:t>的數據應用</a:t>
            </a:r>
            <a:endParaRPr lang="en-US" altLang="zh-TW" sz="1400" dirty="0">
              <a:solidFill>
                <a:srgbClr val="FFFFFF"/>
              </a:solidFill>
            </a:endParaRPr>
          </a:p>
          <a:p>
            <a:pPr marL="342900" indent="-342900">
              <a:buAutoNum type="arabicPeriod"/>
            </a:pPr>
            <a:r>
              <a:rPr lang="zh-TW" altLang="en-US" sz="1400" dirty="0">
                <a:solidFill>
                  <a:srgbClr val="FFFFFF"/>
                </a:solidFill>
              </a:rPr>
              <a:t>數據量化與解釋</a:t>
            </a:r>
            <a:endParaRPr lang="en-US" altLang="zh-TW" sz="1400" dirty="0">
              <a:solidFill>
                <a:srgbClr val="FFFFFF"/>
              </a:solidFill>
            </a:endParaRPr>
          </a:p>
          <a:p>
            <a:pPr marL="342900" indent="-342900">
              <a:buAutoNum type="arabicPeriod"/>
            </a:pPr>
            <a:r>
              <a:rPr lang="zh-TW" altLang="en-US" sz="1400" dirty="0">
                <a:solidFill>
                  <a:srgbClr val="FFFFFF"/>
                </a:solidFill>
              </a:rPr>
              <a:t>數據分析實務經驗</a:t>
            </a:r>
            <a:endParaRPr lang="en-US" altLang="zh-TW" sz="1400" dirty="0">
              <a:solidFill>
                <a:srgbClr val="FFFFFF"/>
              </a:solidFill>
            </a:endParaRPr>
          </a:p>
          <a:p>
            <a:pPr marL="342900" indent="-342900">
              <a:buAutoNum type="arabicPeriod"/>
            </a:pPr>
            <a:endParaRPr lang="zh-TW" altLang="en-US" dirty="0"/>
          </a:p>
        </p:txBody>
      </p:sp>
    </p:spTree>
    <p:extLst>
      <p:ext uri="{BB962C8B-B14F-4D97-AF65-F5344CB8AC3E}">
        <p14:creationId xmlns:p14="http://schemas.microsoft.com/office/powerpoint/2010/main" val="206280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0-14 at 10.29.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2" y="18336"/>
            <a:ext cx="9144000" cy="5745072"/>
          </a:xfrm>
          <a:prstGeom prst="rect">
            <a:avLst/>
          </a:prstGeom>
        </p:spPr>
      </p:pic>
    </p:spTree>
    <p:extLst>
      <p:ext uri="{BB962C8B-B14F-4D97-AF65-F5344CB8AC3E}">
        <p14:creationId xmlns:p14="http://schemas.microsoft.com/office/powerpoint/2010/main" val="186012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2" cstate="print"/>
          <a:stretch>
            <a:fillRect/>
          </a:stretch>
        </p:blipFill>
        <p:spPr>
          <a:xfrm>
            <a:off x="-1" y="166836"/>
            <a:ext cx="9144001" cy="5715000"/>
          </a:xfrm>
          <a:prstGeom prst="rect">
            <a:avLst/>
          </a:prstGeom>
        </p:spPr>
      </p:pic>
      <p:sp>
        <p:nvSpPr>
          <p:cNvPr id="2" name="標題 1"/>
          <p:cNvSpPr>
            <a:spLocks noGrp="1"/>
          </p:cNvSpPr>
          <p:nvPr>
            <p:ph type="title"/>
          </p:nvPr>
        </p:nvSpPr>
        <p:spPr>
          <a:xfrm>
            <a:off x="914400" y="121196"/>
            <a:ext cx="8229600" cy="952500"/>
          </a:xfrm>
        </p:spPr>
        <p:txBody>
          <a:bodyPr>
            <a:normAutofit/>
          </a:bodyPr>
          <a:lstStyle/>
          <a:p>
            <a:r>
              <a:rPr lang="en-US" altLang="zh-TW" sz="3200" b="1" dirty="0">
                <a:latin typeface="新細明體"/>
                <a:ea typeface="新細明體"/>
                <a:cs typeface="新細明體"/>
              </a:rPr>
              <a:t>ACCA</a:t>
            </a:r>
            <a:r>
              <a:rPr lang="zh-TW" altLang="zh-TW" sz="3200" b="1" dirty="0">
                <a:latin typeface="新細明體"/>
                <a:ea typeface="新細明體"/>
                <a:cs typeface="新細明體"/>
              </a:rPr>
              <a:t>英國特許公認會計師公會</a:t>
            </a:r>
            <a:endParaRPr lang="zh-TW" altLang="en-US" sz="3200" b="1" dirty="0">
              <a:latin typeface="新細明體"/>
              <a:ea typeface="新細明體"/>
              <a:cs typeface="新細明體"/>
            </a:endParaRPr>
          </a:p>
        </p:txBody>
      </p:sp>
      <p:sp>
        <p:nvSpPr>
          <p:cNvPr id="3" name="內容版面配置區 2"/>
          <p:cNvSpPr>
            <a:spLocks noGrp="1"/>
          </p:cNvSpPr>
          <p:nvPr>
            <p:ph idx="1"/>
          </p:nvPr>
        </p:nvSpPr>
        <p:spPr>
          <a:xfrm>
            <a:off x="4427984" y="1489348"/>
            <a:ext cx="4392488" cy="3795459"/>
          </a:xfrm>
        </p:spPr>
        <p:txBody>
          <a:bodyPr>
            <a:normAutofit fontScale="92500" lnSpcReduction="20000"/>
          </a:bodyPr>
          <a:lstStyle/>
          <a:p>
            <a:r>
              <a:rPr lang="zh-TW" altLang="zh-TW" sz="1600" b="1" dirty="0">
                <a:solidFill>
                  <a:srgbClr val="FF0000"/>
                </a:solidFill>
                <a:latin typeface="新細明體"/>
                <a:ea typeface="新細明體"/>
                <a:cs typeface="新細明體"/>
              </a:rPr>
              <a:t>世界上最領先的專業會計師團隊</a:t>
            </a:r>
            <a:r>
              <a:rPr lang="zh-TW" altLang="zh-TW" sz="1600" dirty="0">
                <a:latin typeface="新細明體"/>
                <a:ea typeface="新細明體"/>
                <a:cs typeface="新細明體"/>
              </a:rPr>
              <a:t>。其以IFRS（國際會計準則）為主</a:t>
            </a:r>
            <a:br>
              <a:rPr lang="en-US" altLang="zh-TW" sz="1600" dirty="0">
                <a:latin typeface="新細明體"/>
                <a:ea typeface="新細明體"/>
                <a:cs typeface="新細明體"/>
              </a:rPr>
            </a:br>
            <a:endParaRPr lang="en-US" altLang="zh-TW" sz="1600" dirty="0">
              <a:latin typeface="新細明體"/>
              <a:ea typeface="新細明體"/>
              <a:cs typeface="新細明體"/>
            </a:endParaRPr>
          </a:p>
          <a:p>
            <a:r>
              <a:rPr lang="zh-TW" altLang="zh-TW" sz="1600" dirty="0">
                <a:latin typeface="新細明體"/>
                <a:ea typeface="新細明體"/>
                <a:cs typeface="新細明體"/>
              </a:rPr>
              <a:t>證書資格在國際上</a:t>
            </a:r>
            <a:r>
              <a:rPr lang="zh-TW" altLang="en-US" sz="1600" dirty="0">
                <a:latin typeface="新細明體"/>
                <a:ea typeface="新細明體"/>
                <a:cs typeface="新細明體"/>
              </a:rPr>
              <a:t>超過</a:t>
            </a:r>
            <a:r>
              <a:rPr lang="zh-TW" altLang="zh-TW" sz="1600" b="1" dirty="0">
                <a:solidFill>
                  <a:srgbClr val="FF0000"/>
                </a:solidFill>
                <a:latin typeface="新細明體"/>
                <a:ea typeface="新細明體"/>
                <a:cs typeface="新細明體"/>
              </a:rPr>
              <a:t>1</a:t>
            </a:r>
            <a:r>
              <a:rPr lang="en-US" altLang="zh-TW" sz="1600" b="1" dirty="0">
                <a:solidFill>
                  <a:srgbClr val="FF0000"/>
                </a:solidFill>
                <a:latin typeface="新細明體"/>
                <a:ea typeface="新細明體"/>
                <a:cs typeface="新細明體"/>
              </a:rPr>
              <a:t>81</a:t>
            </a:r>
            <a:r>
              <a:rPr lang="zh-TW" altLang="en-US" sz="1600" b="1" dirty="0">
                <a:solidFill>
                  <a:srgbClr val="FF0000"/>
                </a:solidFill>
                <a:latin typeface="新細明體"/>
                <a:ea typeface="新細明體"/>
                <a:cs typeface="新細明體"/>
              </a:rPr>
              <a:t> 個國家</a:t>
            </a:r>
            <a:r>
              <a:rPr lang="zh-TW" altLang="zh-TW" sz="1600" dirty="0">
                <a:latin typeface="新細明體"/>
                <a:ea typeface="新細明體"/>
                <a:cs typeface="新細明體"/>
              </a:rPr>
              <a:t>得到廣泛認可，因此ACCA資格被稱為「國際財會界的通行證」，全球持證人數37萬。</a:t>
            </a:r>
            <a:br>
              <a:rPr lang="en-US" altLang="zh-TW" sz="1600" dirty="0">
                <a:latin typeface="新細明體"/>
                <a:ea typeface="新細明體"/>
                <a:cs typeface="新細明體"/>
              </a:rPr>
            </a:br>
            <a:endParaRPr lang="en-US" altLang="zh-TW" sz="1600" dirty="0">
              <a:latin typeface="新細明體"/>
              <a:ea typeface="新細明體"/>
              <a:cs typeface="新細明體"/>
            </a:endParaRPr>
          </a:p>
          <a:p>
            <a:r>
              <a:rPr lang="zh-TW" altLang="zh-TW" sz="1600" dirty="0">
                <a:latin typeface="新細明體"/>
                <a:ea typeface="新細明體"/>
                <a:cs typeface="新細明體"/>
              </a:rPr>
              <a:t>台灣會計師考試科目減免</a:t>
            </a:r>
            <a:r>
              <a:rPr lang="en-US" altLang="zh-TW" sz="1600" dirty="0">
                <a:latin typeface="新細明體"/>
                <a:ea typeface="新細明體"/>
                <a:cs typeface="新細明體"/>
              </a:rPr>
              <a:t>:</a:t>
            </a:r>
            <a:r>
              <a:rPr lang="zh-TW" altLang="en-US" sz="1600" dirty="0">
                <a:latin typeface="新細明體"/>
                <a:ea typeface="新細明體"/>
                <a:cs typeface="新細明體"/>
              </a:rPr>
              <a:t> </a:t>
            </a:r>
            <a:r>
              <a:rPr lang="zh-TW" altLang="zh-TW" sz="1600" dirty="0">
                <a:latin typeface="新細明體"/>
                <a:ea typeface="新細明體"/>
                <a:cs typeface="新細明體"/>
              </a:rPr>
              <a:t>取得 ACCA 資格後，在台灣只要再通過三科考試，即可取得台灣會計師證書</a:t>
            </a:r>
            <a:r>
              <a:rPr lang="en-US" altLang="zh-TW" sz="1600" dirty="0">
                <a:latin typeface="新細明體"/>
                <a:ea typeface="新細明體"/>
                <a:cs typeface="新細明體"/>
              </a:rPr>
              <a:t>(CPA)</a:t>
            </a:r>
            <a:r>
              <a:rPr lang="zh-TW" altLang="zh-TW" sz="1600" dirty="0">
                <a:latin typeface="新細明體"/>
                <a:ea typeface="新細明體"/>
                <a:cs typeface="新細明體"/>
              </a:rPr>
              <a:t>。</a:t>
            </a:r>
            <a:br>
              <a:rPr lang="en-US" altLang="zh-TW" sz="1600" dirty="0">
                <a:latin typeface="新細明體"/>
                <a:ea typeface="新細明體"/>
                <a:cs typeface="新細明體"/>
              </a:rPr>
            </a:br>
            <a:endParaRPr lang="en-US" altLang="zh-TW" sz="1600" dirty="0">
              <a:latin typeface="新細明體"/>
              <a:ea typeface="新細明體"/>
              <a:cs typeface="新細明體"/>
            </a:endParaRPr>
          </a:p>
          <a:p>
            <a:r>
              <a:rPr lang="zh-TW" altLang="en-US" sz="1600" dirty="0">
                <a:latin typeface="新細明體"/>
                <a:ea typeface="新細明體"/>
                <a:cs typeface="新細明體"/>
              </a:rPr>
              <a:t>T</a:t>
            </a:r>
            <a:r>
              <a:rPr lang="zh-TW" altLang="zh-TW" sz="1600" dirty="0">
                <a:latin typeface="新細明體"/>
                <a:ea typeface="新細明體"/>
                <a:cs typeface="新細明體"/>
              </a:rPr>
              <a:t>S</a:t>
            </a:r>
            <a:r>
              <a:rPr lang="en-US" altLang="zh-TW" sz="1600" dirty="0" err="1">
                <a:latin typeface="新細明體"/>
                <a:ea typeface="新細明體"/>
                <a:cs typeface="新細明體"/>
              </a:rPr>
              <a:t>oM</a:t>
            </a:r>
            <a:r>
              <a:rPr lang="zh-TW" altLang="en-US" sz="1600" dirty="0">
                <a:latin typeface="新細明體"/>
                <a:ea typeface="新細明體"/>
                <a:cs typeface="新細明體"/>
              </a:rPr>
              <a:t>獲得了ＡＣＣＡ</a:t>
            </a:r>
            <a:r>
              <a:rPr lang="zh-TW" altLang="en-US" sz="1600" b="1" dirty="0">
                <a:solidFill>
                  <a:srgbClr val="FF0000"/>
                </a:solidFill>
                <a:latin typeface="新細明體"/>
                <a:ea typeface="新細明體"/>
                <a:cs typeface="新細明體"/>
              </a:rPr>
              <a:t>金牌學習合作夥伴資格</a:t>
            </a:r>
            <a:r>
              <a:rPr lang="zh-TW" altLang="en-US" sz="1600" dirty="0">
                <a:latin typeface="新細明體"/>
                <a:ea typeface="新細明體"/>
                <a:cs typeface="新細明體"/>
              </a:rPr>
              <a:t>，符合ＡＣＣＡ的高績效標準，包括括評估學生反饋</a:t>
            </a:r>
            <a:r>
              <a:rPr lang="zh-TW" altLang="zh-TW" sz="1600" dirty="0">
                <a:latin typeface="新細明體"/>
                <a:cs typeface="新細明體"/>
              </a:rPr>
              <a:t>、</a:t>
            </a:r>
            <a:r>
              <a:rPr lang="zh-TW" altLang="en-US" sz="1600" dirty="0">
                <a:latin typeface="新細明體"/>
                <a:cs typeface="新細明體"/>
              </a:rPr>
              <a:t>輔導員</a:t>
            </a:r>
            <a:r>
              <a:rPr lang="zh-TW" altLang="zh-TW" sz="1600" dirty="0">
                <a:latin typeface="新細明體"/>
                <a:cs typeface="新細明體"/>
              </a:rPr>
              <a:t>、</a:t>
            </a:r>
            <a:r>
              <a:rPr lang="zh-TW" altLang="en-US" sz="1600" dirty="0">
                <a:latin typeface="新細明體"/>
                <a:cs typeface="新細明體"/>
              </a:rPr>
              <a:t>設施</a:t>
            </a:r>
            <a:r>
              <a:rPr lang="zh-TW" altLang="zh-TW" sz="1600" dirty="0">
                <a:latin typeface="新細明體"/>
                <a:cs typeface="新細明體"/>
              </a:rPr>
              <a:t>、</a:t>
            </a:r>
            <a:r>
              <a:rPr lang="zh-TW" altLang="en-US" sz="1600" dirty="0">
                <a:latin typeface="新細明體"/>
                <a:cs typeface="新細明體"/>
              </a:rPr>
              <a:t>模擬等等，是加拿大唯一得到授權資格的大專院校</a:t>
            </a:r>
            <a:br>
              <a:rPr lang="en-US" altLang="zh-TW" sz="1600" dirty="0">
                <a:latin typeface="新細明體"/>
                <a:cs typeface="新細明體"/>
              </a:rPr>
            </a:br>
            <a:endParaRPr lang="en-US" altLang="zh-TW" sz="1600" dirty="0">
              <a:latin typeface="新細明體"/>
              <a:cs typeface="新細明體"/>
            </a:endParaRPr>
          </a:p>
          <a:p>
            <a:r>
              <a:rPr lang="zh-TW" altLang="en-US" sz="1600" dirty="0">
                <a:latin typeface="新細明體"/>
                <a:ea typeface="新細明體"/>
                <a:cs typeface="新細明體"/>
              </a:rPr>
              <a:t>大學銜接課程</a:t>
            </a:r>
            <a:br>
              <a:rPr lang="en-US" altLang="zh-TW" sz="1600" dirty="0">
                <a:latin typeface="新細明體"/>
                <a:ea typeface="新細明體"/>
                <a:cs typeface="新細明體"/>
              </a:rPr>
            </a:br>
            <a:endParaRPr lang="zh-TW" altLang="en-US" sz="1600" dirty="0">
              <a:latin typeface="新細明體"/>
              <a:ea typeface="新細明體"/>
              <a:cs typeface="新細明體"/>
            </a:endParaRPr>
          </a:p>
        </p:txBody>
      </p:sp>
      <p:grpSp>
        <p:nvGrpSpPr>
          <p:cNvPr id="5" name="Group 14">
            <a:extLst>
              <a:ext uri="{FF2B5EF4-FFF2-40B4-BE49-F238E27FC236}">
                <a16:creationId xmlns:a16="http://schemas.microsoft.com/office/drawing/2014/main" id="{6F9CB816-DD32-2C47-90C3-1474F735F1C3}"/>
              </a:ext>
            </a:extLst>
          </p:cNvPr>
          <p:cNvGrpSpPr/>
          <p:nvPr/>
        </p:nvGrpSpPr>
        <p:grpSpPr>
          <a:xfrm rot="10800000">
            <a:off x="395536" y="1057301"/>
            <a:ext cx="8103844" cy="60009"/>
            <a:chOff x="0" y="1117988"/>
            <a:chExt cx="12201098" cy="109182"/>
          </a:xfrm>
        </p:grpSpPr>
        <p:sp>
          <p:nvSpPr>
            <p:cNvPr id="6"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9" name="Picture 8" descr="Screen Shot 2019-10-14 at 10.35.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01" y="1273324"/>
            <a:ext cx="2584323" cy="2476378"/>
          </a:xfrm>
          <a:prstGeom prst="rect">
            <a:avLst/>
          </a:prstGeom>
        </p:spPr>
      </p:pic>
      <p:pic>
        <p:nvPicPr>
          <p:cNvPr id="10" name="Picture 9" descr="A screen shot of a person&#10;&#10;Description automatically generated">
            <a:extLst>
              <a:ext uri="{FF2B5EF4-FFF2-40B4-BE49-F238E27FC236}">
                <a16:creationId xmlns:a16="http://schemas.microsoft.com/office/drawing/2014/main" id="{EDB0B4E7-5CB6-4F78-B840-C6F8156F0FEC}"/>
              </a:ext>
            </a:extLst>
          </p:cNvPr>
          <p:cNvPicPr>
            <a:picLocks noChangeAspect="1"/>
          </p:cNvPicPr>
          <p:nvPr/>
        </p:nvPicPr>
        <p:blipFill rotWithShape="1">
          <a:blip r:embed="rId4">
            <a:extLst>
              <a:ext uri="{28A0092B-C50C-407E-A947-70E740481C1C}">
                <a14:useLocalDpi xmlns:a14="http://schemas.microsoft.com/office/drawing/2010/main" val="0"/>
              </a:ext>
            </a:extLst>
          </a:blip>
          <a:srcRect l="6353" b="17522"/>
          <a:stretch/>
        </p:blipFill>
        <p:spPr>
          <a:xfrm>
            <a:off x="1752375" y="3827946"/>
            <a:ext cx="2531593" cy="1261802"/>
          </a:xfrm>
          <a:prstGeom prst="rect">
            <a:avLst/>
          </a:prstGeom>
        </p:spPr>
      </p:pic>
      <p:sp>
        <p:nvSpPr>
          <p:cNvPr id="11" name="TextBox 10">
            <a:extLst>
              <a:ext uri="{FF2B5EF4-FFF2-40B4-BE49-F238E27FC236}">
                <a16:creationId xmlns:a16="http://schemas.microsoft.com/office/drawing/2014/main" id="{3AD0493D-41B2-403E-A8D2-1124A5CB7B72}"/>
              </a:ext>
            </a:extLst>
          </p:cNvPr>
          <p:cNvSpPr txBox="1"/>
          <p:nvPr/>
        </p:nvSpPr>
        <p:spPr>
          <a:xfrm>
            <a:off x="2627784" y="3496861"/>
            <a:ext cx="2271725" cy="584775"/>
          </a:xfrm>
          <a:prstGeom prst="rect">
            <a:avLst/>
          </a:prstGeom>
          <a:noFill/>
        </p:spPr>
        <p:txBody>
          <a:bodyPr wrap="square" rtlCol="0">
            <a:spAutoFit/>
          </a:bodyPr>
          <a:lstStyle/>
          <a:p>
            <a:r>
              <a:rPr lang="en-US" altLang="zh-TW" sz="1400" i="1" dirty="0">
                <a:hlinkClick r:id="rId5"/>
              </a:rPr>
              <a:t>Greta </a:t>
            </a:r>
            <a:r>
              <a:rPr lang="en-US" altLang="zh-TW" sz="1400" i="1" dirty="0" err="1">
                <a:hlinkClick r:id="rId5"/>
              </a:rPr>
              <a:t>Deda</a:t>
            </a:r>
            <a:r>
              <a:rPr lang="en-US" altLang="zh-TW" sz="1400" i="1" dirty="0">
                <a:hlinkClick r:id="rId5"/>
              </a:rPr>
              <a:t>, Albania </a:t>
            </a:r>
            <a:endParaRPr lang="en-US" altLang="zh-TW" sz="1400" i="1" dirty="0"/>
          </a:p>
          <a:p>
            <a:endParaRPr lang="en-US" dirty="0"/>
          </a:p>
        </p:txBody>
      </p:sp>
    </p:spTree>
    <p:extLst>
      <p:ext uri="{BB962C8B-B14F-4D97-AF65-F5344CB8AC3E}">
        <p14:creationId xmlns:p14="http://schemas.microsoft.com/office/powerpoint/2010/main" val="160998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3" descr="圖片1.jpg"/>
          <p:cNvPicPr>
            <a:picLocks noChangeAspect="1"/>
          </p:cNvPicPr>
          <p:nvPr/>
        </p:nvPicPr>
        <p:blipFill>
          <a:blip r:embed="rId2" cstate="print"/>
          <a:stretch>
            <a:fillRect/>
          </a:stretch>
        </p:blipFill>
        <p:spPr>
          <a:xfrm>
            <a:off x="9" y="35275"/>
            <a:ext cx="9143992" cy="5774553"/>
          </a:xfrm>
          <a:prstGeom prst="rect">
            <a:avLst/>
          </a:prstGeom>
        </p:spPr>
      </p:pic>
      <p:sp>
        <p:nvSpPr>
          <p:cNvPr id="3" name="Rectangle 2">
            <a:extLst>
              <a:ext uri="{FF2B5EF4-FFF2-40B4-BE49-F238E27FC236}">
                <a16:creationId xmlns:a16="http://schemas.microsoft.com/office/drawing/2014/main" id="{34BEA2C3-6A19-574B-94A9-08F84DF78E63}"/>
              </a:ext>
            </a:extLst>
          </p:cNvPr>
          <p:cNvSpPr/>
          <p:nvPr/>
        </p:nvSpPr>
        <p:spPr>
          <a:xfrm>
            <a:off x="2339752" y="265212"/>
            <a:ext cx="4474449" cy="564463"/>
          </a:xfrm>
          <a:prstGeom prst="rect">
            <a:avLst/>
          </a:prstGeom>
        </p:spPr>
        <p:txBody>
          <a:bodyPr wrap="square" lIns="71323" tIns="35662" rIns="71323" bIns="35662">
            <a:spAutoFit/>
          </a:bodyPr>
          <a:lstStyle/>
          <a:p>
            <a:r>
              <a:rPr lang="zh-TW" altLang="en-US" sz="3200" b="1" dirty="0"/>
              <a:t>實習工作準備及安排</a:t>
            </a:r>
            <a:endParaRPr lang="en-US" sz="3200" b="1" dirty="0"/>
          </a:p>
        </p:txBody>
      </p:sp>
      <p:grpSp>
        <p:nvGrpSpPr>
          <p:cNvPr id="18" name="Group 17">
            <a:extLst>
              <a:ext uri="{FF2B5EF4-FFF2-40B4-BE49-F238E27FC236}">
                <a16:creationId xmlns:a16="http://schemas.microsoft.com/office/drawing/2014/main" id="{D6332530-42BC-7E41-8D74-59E78742C152}"/>
              </a:ext>
            </a:extLst>
          </p:cNvPr>
          <p:cNvGrpSpPr/>
          <p:nvPr/>
        </p:nvGrpSpPr>
        <p:grpSpPr>
          <a:xfrm>
            <a:off x="323528" y="1633366"/>
            <a:ext cx="8177499" cy="769441"/>
            <a:chOff x="350699" y="4004298"/>
            <a:chExt cx="10903332" cy="923330"/>
          </a:xfrm>
        </p:grpSpPr>
        <p:sp>
          <p:nvSpPr>
            <p:cNvPr id="19" name="TextBox 18">
              <a:extLst>
                <a:ext uri="{FF2B5EF4-FFF2-40B4-BE49-F238E27FC236}">
                  <a16:creationId xmlns:a16="http://schemas.microsoft.com/office/drawing/2014/main" id="{D1C467C5-F9F8-3148-A885-7E89F747DBCE}"/>
                </a:ext>
              </a:extLst>
            </p:cNvPr>
            <p:cNvSpPr txBox="1"/>
            <p:nvPr/>
          </p:nvSpPr>
          <p:spPr>
            <a:xfrm>
              <a:off x="734742" y="4004298"/>
              <a:ext cx="10519289" cy="923330"/>
            </a:xfrm>
            <a:prstGeom prst="rect">
              <a:avLst/>
            </a:prstGeom>
            <a:noFill/>
          </p:spPr>
          <p:txBody>
            <a:bodyPr wrap="square" rtlCol="0">
              <a:spAutoFit/>
            </a:bodyPr>
            <a:lstStyle/>
            <a:p>
              <a:r>
                <a:rPr lang="zh-TW" altLang="en-US" sz="2200" dirty="0">
                  <a:latin typeface="新細明體"/>
                  <a:ea typeface="新細明體"/>
                  <a:cs typeface="新細明體"/>
                </a:rPr>
                <a:t>校內設有就業工作坊，將會有專業的指導老師提供學生就職的幫助</a:t>
              </a:r>
              <a:r>
                <a:rPr lang="zh-CHT" altLang="en-US" sz="2200" dirty="0">
                  <a:latin typeface="新細明體"/>
                  <a:ea typeface="新細明體"/>
                  <a:cs typeface="新細明體"/>
                </a:rPr>
                <a:t>。</a:t>
              </a:r>
              <a:endParaRPr lang="en-US" sz="2200" dirty="0">
                <a:solidFill>
                  <a:srgbClr val="C00000"/>
                </a:solidFill>
                <a:latin typeface="新細明體"/>
                <a:ea typeface="新細明體"/>
                <a:cs typeface="新細明體"/>
              </a:endParaRPr>
            </a:p>
          </p:txBody>
        </p:sp>
        <p:sp>
          <p:nvSpPr>
            <p:cNvPr id="22" name="Right Arrow 21">
              <a:extLst>
                <a:ext uri="{FF2B5EF4-FFF2-40B4-BE49-F238E27FC236}">
                  <a16:creationId xmlns:a16="http://schemas.microsoft.com/office/drawing/2014/main" id="{4AC17E12-0787-E242-BABB-715CC406CDB6}"/>
                </a:ext>
              </a:extLst>
            </p:cNvPr>
            <p:cNvSpPr/>
            <p:nvPr/>
          </p:nvSpPr>
          <p:spPr>
            <a:xfrm>
              <a:off x="350699" y="4177117"/>
              <a:ext cx="356472" cy="235132"/>
            </a:xfrm>
            <a:prstGeom prst="rightArrow">
              <a:avLst>
                <a:gd name="adj1" fmla="val 26431"/>
                <a:gd name="adj2" fmla="val 769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
              </a:endParaRPr>
            </a:p>
          </p:txBody>
        </p:sp>
      </p:grpSp>
      <p:sp>
        <p:nvSpPr>
          <p:cNvPr id="23" name="TextBox 22">
            <a:extLst>
              <a:ext uri="{FF2B5EF4-FFF2-40B4-BE49-F238E27FC236}">
                <a16:creationId xmlns:a16="http://schemas.microsoft.com/office/drawing/2014/main" id="{D1C467C5-F9F8-3148-A885-7E89F747DBCE}"/>
              </a:ext>
            </a:extLst>
          </p:cNvPr>
          <p:cNvSpPr txBox="1"/>
          <p:nvPr/>
        </p:nvSpPr>
        <p:spPr>
          <a:xfrm>
            <a:off x="642973" y="2569468"/>
            <a:ext cx="8501027" cy="410575"/>
          </a:xfrm>
          <a:prstGeom prst="rect">
            <a:avLst/>
          </a:prstGeom>
          <a:noFill/>
        </p:spPr>
        <p:txBody>
          <a:bodyPr wrap="square" lIns="71323" tIns="35662" rIns="71323" bIns="35662" rtlCol="0">
            <a:spAutoFit/>
          </a:bodyPr>
          <a:lstStyle/>
          <a:p>
            <a:r>
              <a:rPr lang="zh-TW" altLang="en-US" sz="2200" dirty="0">
                <a:latin typeface="Calibri "/>
                <a:ea typeface="+mj-ea"/>
              </a:rPr>
              <a:t>就業輔導培訓課程</a:t>
            </a:r>
            <a:endParaRPr lang="en-US" sz="2200" b="1" dirty="0">
              <a:solidFill>
                <a:srgbClr val="C00000"/>
              </a:solidFill>
              <a:latin typeface="Calibri "/>
              <a:ea typeface="+mj-ea"/>
            </a:endParaRPr>
          </a:p>
        </p:txBody>
      </p:sp>
      <p:sp>
        <p:nvSpPr>
          <p:cNvPr id="24" name="Right Arrow 23">
            <a:extLst>
              <a:ext uri="{FF2B5EF4-FFF2-40B4-BE49-F238E27FC236}">
                <a16:creationId xmlns:a16="http://schemas.microsoft.com/office/drawing/2014/main" id="{4AC17E12-0787-E242-BABB-715CC406CDB6}"/>
              </a:ext>
            </a:extLst>
          </p:cNvPr>
          <p:cNvSpPr/>
          <p:nvPr/>
        </p:nvSpPr>
        <p:spPr>
          <a:xfrm>
            <a:off x="323528" y="2641476"/>
            <a:ext cx="267354" cy="195943"/>
          </a:xfrm>
          <a:prstGeom prst="rightArrow">
            <a:avLst>
              <a:gd name="adj1" fmla="val 26431"/>
              <a:gd name="adj2" fmla="val 769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Rectangle 1"/>
          <p:cNvSpPr/>
          <p:nvPr/>
        </p:nvSpPr>
        <p:spPr>
          <a:xfrm>
            <a:off x="467544" y="3217540"/>
            <a:ext cx="8212667" cy="1533959"/>
          </a:xfrm>
          <a:prstGeom prst="rect">
            <a:avLst/>
          </a:prstGeom>
        </p:spPr>
        <p:txBody>
          <a:bodyPr wrap="square" lIns="71323" tIns="35662" rIns="71323" bIns="35662">
            <a:spAutoFit/>
          </a:bodyPr>
          <a:lstStyle/>
          <a:p>
            <a:pPr marL="267462" indent="-267462">
              <a:buFont typeface="Arial" panose="020B0604020202020204" pitchFamily="34" charset="0"/>
              <a:buChar char="•"/>
            </a:pPr>
            <a:r>
              <a:rPr lang="zh-TW" altLang="en-US" sz="1900" dirty="0">
                <a:solidFill>
                  <a:srgbClr val="1F497D"/>
                </a:solidFill>
                <a:latin typeface="新細明體"/>
                <a:ea typeface="新細明體"/>
                <a:cs typeface="新細明體"/>
              </a:rPr>
              <a:t>求職輔導</a:t>
            </a:r>
            <a:r>
              <a:rPr lang="en-US" altLang="ko-KR" sz="1900" dirty="0">
                <a:solidFill>
                  <a:srgbClr val="1F497D"/>
                </a:solidFill>
                <a:latin typeface="新細明體"/>
                <a:ea typeface="新細明體"/>
                <a:cs typeface="新細明體"/>
              </a:rPr>
              <a:t> </a:t>
            </a:r>
            <a:r>
              <a:rPr lang="en-US" sz="1900" dirty="0">
                <a:solidFill>
                  <a:srgbClr val="1F497D"/>
                </a:solidFill>
                <a:latin typeface="新細明體"/>
                <a:ea typeface="新細明體"/>
                <a:cs typeface="新細明體"/>
              </a:rPr>
              <a:t>– </a:t>
            </a:r>
            <a:r>
              <a:rPr lang="zh-TW" altLang="en-US" sz="1900" dirty="0">
                <a:solidFill>
                  <a:srgbClr val="1F497D"/>
                </a:solidFill>
                <a:latin typeface="新細明體"/>
                <a:ea typeface="新細明體"/>
                <a:cs typeface="新細明體"/>
              </a:rPr>
              <a:t>透過輔導員的指導，篩選自己想要的公司</a:t>
            </a:r>
            <a:endParaRPr lang="en-US" altLang="ko-KR" sz="1900" dirty="0">
              <a:solidFill>
                <a:srgbClr val="1F497D"/>
              </a:solidFill>
              <a:latin typeface="新細明體"/>
              <a:ea typeface="新細明體"/>
              <a:cs typeface="新細明體"/>
            </a:endParaRPr>
          </a:p>
          <a:p>
            <a:pPr marL="267462" indent="-267462">
              <a:buFont typeface="Arial" panose="020B0604020202020204" pitchFamily="34" charset="0"/>
              <a:buChar char="•"/>
            </a:pPr>
            <a:r>
              <a:rPr lang="zh-TW" altLang="en-US" sz="1900" dirty="0">
                <a:solidFill>
                  <a:srgbClr val="1F497D"/>
                </a:solidFill>
                <a:latin typeface="新細明體"/>
                <a:ea typeface="新細明體"/>
                <a:cs typeface="新細明體"/>
              </a:rPr>
              <a:t>求職工作坊</a:t>
            </a:r>
            <a:r>
              <a:rPr lang="en-US" altLang="zh-TW" sz="1900" dirty="0">
                <a:solidFill>
                  <a:srgbClr val="1F497D"/>
                </a:solidFill>
                <a:latin typeface="新細明體"/>
                <a:ea typeface="新細明體"/>
                <a:cs typeface="新細明體"/>
              </a:rPr>
              <a:t> </a:t>
            </a:r>
            <a:r>
              <a:rPr lang="en-US" sz="1900" dirty="0">
                <a:solidFill>
                  <a:srgbClr val="1F497D"/>
                </a:solidFill>
                <a:latin typeface="新細明體"/>
                <a:ea typeface="新細明體"/>
                <a:cs typeface="新細明體"/>
              </a:rPr>
              <a:t>– </a:t>
            </a:r>
            <a:r>
              <a:rPr lang="zh-TW" altLang="en-US" sz="1900" dirty="0">
                <a:solidFill>
                  <a:srgbClr val="1F497D"/>
                </a:solidFill>
                <a:latin typeface="新細明體"/>
                <a:ea typeface="新細明體"/>
                <a:cs typeface="新細明體"/>
              </a:rPr>
              <a:t>履歷撰寫</a:t>
            </a:r>
            <a:r>
              <a:rPr lang="en-US" altLang="zh-TW" sz="1900" dirty="0">
                <a:solidFill>
                  <a:srgbClr val="1F497D"/>
                </a:solidFill>
                <a:latin typeface="新細明體"/>
                <a:ea typeface="新細明體"/>
                <a:cs typeface="新細明體"/>
              </a:rPr>
              <a:t>/</a:t>
            </a:r>
            <a:r>
              <a:rPr lang="zh-TW" altLang="en-US" sz="1900" dirty="0">
                <a:solidFill>
                  <a:srgbClr val="1F497D"/>
                </a:solidFill>
                <a:latin typeface="新細明體"/>
                <a:ea typeface="新細明體"/>
                <a:cs typeface="新細明體"/>
              </a:rPr>
              <a:t>面試技巧</a:t>
            </a:r>
            <a:r>
              <a:rPr lang="en-US" altLang="zh-TW" sz="1900" dirty="0">
                <a:solidFill>
                  <a:srgbClr val="1F497D"/>
                </a:solidFill>
                <a:latin typeface="新細明體"/>
                <a:ea typeface="新細明體"/>
                <a:cs typeface="新細明體"/>
              </a:rPr>
              <a:t>/LinkedIn</a:t>
            </a:r>
            <a:r>
              <a:rPr lang="zh-TW" altLang="en-US" sz="1900" dirty="0">
                <a:solidFill>
                  <a:srgbClr val="1F497D"/>
                </a:solidFill>
                <a:latin typeface="新細明體"/>
                <a:ea typeface="新細明體"/>
                <a:cs typeface="新細明體"/>
              </a:rPr>
              <a:t>研討，等等</a:t>
            </a:r>
            <a:endParaRPr lang="en-US" altLang="zh-TW" sz="1900" dirty="0">
              <a:solidFill>
                <a:srgbClr val="1F497D"/>
              </a:solidFill>
              <a:latin typeface="新細明體"/>
              <a:ea typeface="新細明體"/>
              <a:cs typeface="新細明體"/>
            </a:endParaRPr>
          </a:p>
          <a:p>
            <a:pPr marL="267462" indent="-267462">
              <a:buFont typeface="Arial" panose="020B0604020202020204" pitchFamily="34" charset="0"/>
              <a:buChar char="•"/>
            </a:pPr>
            <a:r>
              <a:rPr lang="zh-TW" altLang="en-US" sz="1900" dirty="0">
                <a:solidFill>
                  <a:srgbClr val="1F497D"/>
                </a:solidFill>
                <a:latin typeface="新細明體"/>
                <a:ea typeface="新細明體"/>
                <a:cs typeface="新細明體"/>
              </a:rPr>
              <a:t>面試口語練習</a:t>
            </a:r>
            <a:endParaRPr lang="en-US" altLang="zh-TW" sz="1900" dirty="0">
              <a:solidFill>
                <a:srgbClr val="1F497D"/>
              </a:solidFill>
              <a:latin typeface="新細明體"/>
              <a:ea typeface="新細明體"/>
              <a:cs typeface="新細明體"/>
            </a:endParaRPr>
          </a:p>
          <a:p>
            <a:pPr marL="267462" indent="-267462">
              <a:buFont typeface="Arial" panose="020B0604020202020204" pitchFamily="34" charset="0"/>
              <a:buChar char="•"/>
            </a:pPr>
            <a:r>
              <a:rPr lang="zh-TW" altLang="en-US" sz="1900" dirty="0">
                <a:solidFill>
                  <a:srgbClr val="1F497D"/>
                </a:solidFill>
                <a:latin typeface="新細明體"/>
                <a:ea typeface="新細明體"/>
                <a:cs typeface="新細明體"/>
              </a:rPr>
              <a:t>自我評估</a:t>
            </a:r>
            <a:r>
              <a:rPr lang="en-US" altLang="zh-TW" sz="1900" dirty="0">
                <a:solidFill>
                  <a:srgbClr val="1F497D"/>
                </a:solidFill>
                <a:latin typeface="新細明體"/>
                <a:ea typeface="新細明體"/>
                <a:cs typeface="新細明體"/>
              </a:rPr>
              <a:t> </a:t>
            </a:r>
            <a:r>
              <a:rPr lang="en-US" sz="1900" dirty="0">
                <a:solidFill>
                  <a:srgbClr val="1F497D"/>
                </a:solidFill>
                <a:latin typeface="新細明體"/>
                <a:ea typeface="新細明體"/>
                <a:cs typeface="新細明體"/>
              </a:rPr>
              <a:t>– </a:t>
            </a:r>
            <a:r>
              <a:rPr lang="zh-TW" altLang="en-US" sz="1900" dirty="0">
                <a:solidFill>
                  <a:srgbClr val="1F497D"/>
                </a:solidFill>
                <a:latin typeface="新細明體"/>
                <a:ea typeface="新細明體"/>
                <a:cs typeface="新細明體"/>
              </a:rPr>
              <a:t>教授將會幫助學生選擇符合自己興趣及能力的工作</a:t>
            </a:r>
            <a:r>
              <a:rPr lang="en-US" sz="1900" dirty="0">
                <a:solidFill>
                  <a:srgbClr val="1F497D"/>
                </a:solidFill>
                <a:latin typeface="新細明體"/>
                <a:ea typeface="新細明體"/>
                <a:cs typeface="新細明體"/>
              </a:rPr>
              <a:t> </a:t>
            </a:r>
          </a:p>
          <a:p>
            <a:pPr marL="267462" indent="-267462">
              <a:buFont typeface="Arial" panose="020B0604020202020204" pitchFamily="34" charset="0"/>
              <a:buChar char="•"/>
            </a:pPr>
            <a:r>
              <a:rPr lang="zh-TW" altLang="en-US" sz="1900" dirty="0">
                <a:solidFill>
                  <a:srgbClr val="1F497D"/>
                </a:solidFill>
                <a:latin typeface="新細明體"/>
                <a:ea typeface="新細明體"/>
                <a:cs typeface="新細明體"/>
              </a:rPr>
              <a:t>開始與企業面試</a:t>
            </a:r>
            <a:r>
              <a:rPr lang="en-US" altLang="zh-TW" sz="1900" dirty="0">
                <a:solidFill>
                  <a:srgbClr val="1F497D"/>
                </a:solidFill>
                <a:latin typeface="新細明體"/>
                <a:ea typeface="新細明體"/>
                <a:cs typeface="新細明體"/>
              </a:rPr>
              <a:t> </a:t>
            </a:r>
            <a:r>
              <a:rPr lang="zh-TW" altLang="en-US" sz="1900" dirty="0">
                <a:solidFill>
                  <a:srgbClr val="1F497D"/>
                </a:solidFill>
                <a:latin typeface="新細明體"/>
                <a:ea typeface="新細明體"/>
                <a:cs typeface="新細明體"/>
              </a:rPr>
              <a:t>**保證至少有三次與企業面試的機會**</a:t>
            </a:r>
            <a:endParaRPr lang="en-US" sz="2200" dirty="0">
              <a:latin typeface="新細明體"/>
              <a:ea typeface="新細明體"/>
              <a:cs typeface="新細明體"/>
            </a:endParaRPr>
          </a:p>
        </p:txBody>
      </p:sp>
      <p:grpSp>
        <p:nvGrpSpPr>
          <p:cNvPr id="21" name="Group 14">
            <a:extLst>
              <a:ext uri="{FF2B5EF4-FFF2-40B4-BE49-F238E27FC236}">
                <a16:creationId xmlns:a16="http://schemas.microsoft.com/office/drawing/2014/main" id="{6F9CB816-DD32-2C47-90C3-1474F735F1C3}"/>
              </a:ext>
            </a:extLst>
          </p:cNvPr>
          <p:cNvGrpSpPr/>
          <p:nvPr/>
        </p:nvGrpSpPr>
        <p:grpSpPr>
          <a:xfrm rot="10800000">
            <a:off x="395536" y="997290"/>
            <a:ext cx="8103844" cy="60009"/>
            <a:chOff x="0" y="1117988"/>
            <a:chExt cx="12201098" cy="109182"/>
          </a:xfrm>
        </p:grpSpPr>
        <p:sp>
          <p:nvSpPr>
            <p:cNvPr id="25" name="Rectangle 24">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ectangle 25">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107330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3" descr="圖片1.jpg"/>
          <p:cNvPicPr>
            <a:picLocks noChangeAspect="1"/>
          </p:cNvPicPr>
          <p:nvPr/>
        </p:nvPicPr>
        <p:blipFill>
          <a:blip r:embed="rId2" cstate="print"/>
          <a:stretch>
            <a:fillRect/>
          </a:stretch>
        </p:blipFill>
        <p:spPr>
          <a:xfrm>
            <a:off x="-16794" y="27772"/>
            <a:ext cx="9144001" cy="5715000"/>
          </a:xfrm>
          <a:prstGeom prst="rect">
            <a:avLst/>
          </a:prstGeom>
        </p:spPr>
      </p:pic>
      <p:grpSp>
        <p:nvGrpSpPr>
          <p:cNvPr id="15" name="Group 14">
            <a:extLst>
              <a:ext uri="{FF2B5EF4-FFF2-40B4-BE49-F238E27FC236}">
                <a16:creationId xmlns:a16="http://schemas.microsoft.com/office/drawing/2014/main" id="{6F9CB816-DD32-2C47-90C3-1474F735F1C3}"/>
              </a:ext>
            </a:extLst>
          </p:cNvPr>
          <p:cNvGrpSpPr/>
          <p:nvPr/>
        </p:nvGrpSpPr>
        <p:grpSpPr>
          <a:xfrm rot="10800000">
            <a:off x="0" y="5644375"/>
            <a:ext cx="9150824" cy="90985"/>
            <a:chOff x="0" y="1117988"/>
            <a:chExt cx="12201098" cy="109182"/>
          </a:xfrm>
        </p:grpSpPr>
        <p:sp>
          <p:nvSpPr>
            <p:cNvPr id="16"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hlinkClick r:id="rId3"/>
          </p:cNvPr>
          <p:cNvPicPr>
            <a:picLocks noChangeAspect="1"/>
          </p:cNvPicPr>
          <p:nvPr/>
        </p:nvPicPr>
        <p:blipFill rotWithShape="1">
          <a:blip r:embed="rId4"/>
          <a:srcRect t="12181" r="22736" b="26750"/>
          <a:stretch/>
        </p:blipFill>
        <p:spPr>
          <a:xfrm>
            <a:off x="827584" y="1489348"/>
            <a:ext cx="6670723" cy="3661545"/>
          </a:xfrm>
          <a:prstGeom prst="rect">
            <a:avLst/>
          </a:prstGeom>
        </p:spPr>
      </p:pic>
      <p:grpSp>
        <p:nvGrpSpPr>
          <p:cNvPr id="23" name="Group 22">
            <a:extLst>
              <a:ext uri="{FF2B5EF4-FFF2-40B4-BE49-F238E27FC236}">
                <a16:creationId xmlns:a16="http://schemas.microsoft.com/office/drawing/2014/main" id="{D6332530-42BC-7E41-8D74-59E78742C152}"/>
              </a:ext>
            </a:extLst>
          </p:cNvPr>
          <p:cNvGrpSpPr/>
          <p:nvPr/>
        </p:nvGrpSpPr>
        <p:grpSpPr>
          <a:xfrm>
            <a:off x="107504" y="841276"/>
            <a:ext cx="8790150" cy="384721"/>
            <a:chOff x="347790" y="3978547"/>
            <a:chExt cx="11720200" cy="461665"/>
          </a:xfrm>
        </p:grpSpPr>
        <p:sp>
          <p:nvSpPr>
            <p:cNvPr id="24" name="TextBox 23">
              <a:extLst>
                <a:ext uri="{FF2B5EF4-FFF2-40B4-BE49-F238E27FC236}">
                  <a16:creationId xmlns:a16="http://schemas.microsoft.com/office/drawing/2014/main" id="{D1C467C5-F9F8-3148-A885-7E89F747DBCE}"/>
                </a:ext>
              </a:extLst>
            </p:cNvPr>
            <p:cNvSpPr txBox="1"/>
            <p:nvPr/>
          </p:nvSpPr>
          <p:spPr>
            <a:xfrm>
              <a:off x="733287" y="3978547"/>
              <a:ext cx="11334703" cy="461665"/>
            </a:xfrm>
            <a:prstGeom prst="rect">
              <a:avLst/>
            </a:prstGeom>
            <a:noFill/>
          </p:spPr>
          <p:txBody>
            <a:bodyPr wrap="square" rtlCol="0">
              <a:spAutoFit/>
            </a:bodyPr>
            <a:lstStyle/>
            <a:p>
              <a:r>
                <a:rPr lang="en-US" sz="1900" b="1" dirty="0">
                  <a:latin typeface="Calibri "/>
                  <a:ea typeface="+mj-ea"/>
                </a:rPr>
                <a:t>Check current job postings on </a:t>
              </a:r>
              <a:r>
                <a:rPr lang="en-US" sz="1900" b="1" dirty="0" err="1">
                  <a:latin typeface="Calibri "/>
                  <a:ea typeface="+mj-ea"/>
                </a:rPr>
                <a:t>MyTSoM</a:t>
              </a:r>
              <a:r>
                <a:rPr lang="en-US" sz="1900" b="1" dirty="0">
                  <a:latin typeface="Calibri "/>
                  <a:ea typeface="+mj-ea"/>
                </a:rPr>
                <a:t> (Canvas)</a:t>
              </a:r>
              <a:endParaRPr lang="en-US" sz="1900" b="1" dirty="0">
                <a:solidFill>
                  <a:srgbClr val="C00000"/>
                </a:solidFill>
                <a:latin typeface="Calibri "/>
                <a:ea typeface="+mj-ea"/>
              </a:endParaRPr>
            </a:p>
          </p:txBody>
        </p:sp>
        <p:sp>
          <p:nvSpPr>
            <p:cNvPr id="25" name="Right Arrow 24">
              <a:extLst>
                <a:ext uri="{FF2B5EF4-FFF2-40B4-BE49-F238E27FC236}">
                  <a16:creationId xmlns:a16="http://schemas.microsoft.com/office/drawing/2014/main" id="{4AC17E12-0787-E242-BABB-715CC406CDB6}"/>
                </a:ext>
              </a:extLst>
            </p:cNvPr>
            <p:cNvSpPr/>
            <p:nvPr/>
          </p:nvSpPr>
          <p:spPr>
            <a:xfrm>
              <a:off x="347790" y="4135834"/>
              <a:ext cx="356472" cy="235132"/>
            </a:xfrm>
            <a:prstGeom prst="rightArrow">
              <a:avLst>
                <a:gd name="adj1" fmla="val 26431"/>
                <a:gd name="adj2" fmla="val 769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1767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7211144" cy="700129"/>
          </a:xfrm>
        </p:spPr>
        <p:txBody>
          <a:bodyPr>
            <a:normAutofit/>
          </a:bodyPr>
          <a:lstStyle/>
          <a:p>
            <a:r>
              <a:rPr lang="zh-TW" altLang="en-US" sz="2400" i="1" dirty="0">
                <a:solidFill>
                  <a:srgbClr val="800000"/>
                </a:solidFill>
              </a:rPr>
              <a:t>聽聽學生怎麼說？</a:t>
            </a:r>
            <a:endParaRPr lang="en-US" sz="2400" i="1" dirty="0">
              <a:solidFill>
                <a:srgbClr val="800000"/>
              </a:solidFill>
            </a:endParaRPr>
          </a:p>
        </p:txBody>
      </p:sp>
      <p:pic>
        <p:nvPicPr>
          <p:cNvPr id="5" name="Picture 4"/>
          <p:cNvPicPr>
            <a:picLocks noChangeAspect="1"/>
          </p:cNvPicPr>
          <p:nvPr/>
        </p:nvPicPr>
        <p:blipFill>
          <a:blip r:embed="rId2"/>
          <a:stretch>
            <a:fillRect/>
          </a:stretch>
        </p:blipFill>
        <p:spPr>
          <a:xfrm>
            <a:off x="4960941" y="1131071"/>
            <a:ext cx="3369152" cy="1791596"/>
          </a:xfrm>
          <a:prstGeom prst="rect">
            <a:avLst/>
          </a:prstGeom>
        </p:spPr>
      </p:pic>
      <p:pic>
        <p:nvPicPr>
          <p:cNvPr id="6" name="Picture 5"/>
          <p:cNvPicPr>
            <a:picLocks noChangeAspect="1"/>
          </p:cNvPicPr>
          <p:nvPr/>
        </p:nvPicPr>
        <p:blipFill>
          <a:blip r:embed="rId3"/>
          <a:stretch>
            <a:fillRect/>
          </a:stretch>
        </p:blipFill>
        <p:spPr>
          <a:xfrm>
            <a:off x="611560" y="1129308"/>
            <a:ext cx="3240360" cy="1737508"/>
          </a:xfrm>
          <a:prstGeom prst="rect">
            <a:avLst/>
          </a:prstGeom>
        </p:spPr>
      </p:pic>
      <p:sp>
        <p:nvSpPr>
          <p:cNvPr id="7" name="TextBox 6"/>
          <p:cNvSpPr txBox="1"/>
          <p:nvPr/>
        </p:nvSpPr>
        <p:spPr>
          <a:xfrm>
            <a:off x="539552" y="2857500"/>
            <a:ext cx="4168196" cy="276999"/>
          </a:xfrm>
          <a:prstGeom prst="rect">
            <a:avLst/>
          </a:prstGeom>
          <a:noFill/>
        </p:spPr>
        <p:txBody>
          <a:bodyPr wrap="square" rtlCol="0">
            <a:spAutoFit/>
          </a:bodyPr>
          <a:lstStyle/>
          <a:p>
            <a:r>
              <a:rPr lang="zh-TW" altLang="en-US" sz="1200" b="1" i="1" kern="1200" dirty="0">
                <a:hlinkClick r:id="rId4"/>
              </a:rPr>
              <a:t>聽聽</a:t>
            </a:r>
            <a:r>
              <a:rPr lang="en-US" altLang="zh-TW" sz="1200" b="1" i="1" kern="1200" dirty="0">
                <a:hlinkClick r:id="rId4"/>
              </a:rPr>
              <a:t> </a:t>
            </a:r>
            <a:r>
              <a:rPr lang="en-US" sz="1200" b="1" i="1" kern="1200" dirty="0">
                <a:hlinkClick r:id="rId4"/>
              </a:rPr>
              <a:t>Daniele Onishi</a:t>
            </a:r>
            <a:r>
              <a:rPr lang="en-US" sz="1200" b="1" i="1" kern="1200" dirty="0"/>
              <a:t> </a:t>
            </a:r>
            <a:r>
              <a:rPr lang="zh-TW" altLang="en-US" sz="1200" b="1" i="1" kern="1200" dirty="0"/>
              <a:t>怎麼說</a:t>
            </a:r>
            <a:r>
              <a:rPr lang="en-US" sz="1200" b="1" i="1" kern="1200" dirty="0"/>
              <a:t>, </a:t>
            </a:r>
            <a:r>
              <a:rPr lang="en-US" sz="1200" i="1" kern="1200" dirty="0"/>
              <a:t>Japan</a:t>
            </a:r>
          </a:p>
        </p:txBody>
      </p:sp>
      <p:sp>
        <p:nvSpPr>
          <p:cNvPr id="8" name="TextBox 7"/>
          <p:cNvSpPr txBox="1"/>
          <p:nvPr/>
        </p:nvSpPr>
        <p:spPr>
          <a:xfrm>
            <a:off x="5004048" y="3001516"/>
            <a:ext cx="5050302" cy="276999"/>
          </a:xfrm>
          <a:prstGeom prst="rect">
            <a:avLst/>
          </a:prstGeom>
          <a:noFill/>
        </p:spPr>
        <p:txBody>
          <a:bodyPr wrap="square" rtlCol="0">
            <a:spAutoFit/>
          </a:bodyPr>
          <a:lstStyle/>
          <a:p>
            <a:r>
              <a:rPr lang="zh-TW" altLang="en-US" sz="1200" b="1" i="1" kern="1200" dirty="0">
                <a:hlinkClick r:id="rId5"/>
              </a:rPr>
              <a:t>聽聽</a:t>
            </a:r>
            <a:r>
              <a:rPr lang="en-US" altLang="zh-TW" sz="1200" b="1" i="1" kern="1200" dirty="0">
                <a:hlinkClick r:id="rId5"/>
              </a:rPr>
              <a:t> </a:t>
            </a:r>
            <a:r>
              <a:rPr lang="en-US" sz="1200" b="1" i="1" kern="1200" dirty="0">
                <a:hlinkClick r:id="rId5"/>
              </a:rPr>
              <a:t>Melanie Arroyo</a:t>
            </a:r>
            <a:r>
              <a:rPr lang="en-US" sz="1200" b="1" i="1" kern="1200" dirty="0"/>
              <a:t> </a:t>
            </a:r>
            <a:r>
              <a:rPr lang="zh-TW" altLang="en-US" sz="1200" b="1" i="1" kern="1200" dirty="0"/>
              <a:t>怎麼說</a:t>
            </a:r>
            <a:r>
              <a:rPr lang="en-US" sz="1200" i="1" kern="1200" dirty="0"/>
              <a:t>, Mexico</a:t>
            </a:r>
          </a:p>
        </p:txBody>
      </p:sp>
      <p:cxnSp>
        <p:nvCxnSpPr>
          <p:cNvPr id="9" name="Straight Connector 8"/>
          <p:cNvCxnSpPr/>
          <p:nvPr/>
        </p:nvCxnSpPr>
        <p:spPr>
          <a:xfrm>
            <a:off x="323528" y="913284"/>
            <a:ext cx="82809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552" y="5161347"/>
            <a:ext cx="3456384" cy="523220"/>
          </a:xfrm>
          <a:prstGeom prst="rect">
            <a:avLst/>
          </a:prstGeom>
          <a:noFill/>
        </p:spPr>
        <p:txBody>
          <a:bodyPr wrap="square" rtlCol="0">
            <a:spAutoFit/>
          </a:bodyPr>
          <a:lstStyle/>
          <a:p>
            <a:r>
              <a:rPr lang="zh-TW" altLang="en-US" sz="1400" i="1" dirty="0"/>
              <a:t>＊＊職涯規劃輔導教授</a:t>
            </a:r>
            <a:r>
              <a:rPr lang="en-US" altLang="zh-TW" sz="1400" i="1" dirty="0"/>
              <a:t> </a:t>
            </a:r>
            <a:r>
              <a:rPr lang="en-US" altLang="zh-TW" sz="1400" i="1" dirty="0">
                <a:hlinkClick r:id="rId6"/>
              </a:rPr>
              <a:t>Irene</a:t>
            </a:r>
            <a:r>
              <a:rPr lang="zh-TW" altLang="en-US" sz="1400" i="1" dirty="0">
                <a:hlinkClick r:id="rId6"/>
              </a:rPr>
              <a:t> </a:t>
            </a:r>
            <a:r>
              <a:rPr lang="en-US" altLang="zh-TW" sz="1400" i="1" dirty="0" err="1">
                <a:hlinkClick r:id="rId6"/>
              </a:rPr>
              <a:t>Lasker</a:t>
            </a:r>
            <a:r>
              <a:rPr lang="en-US" altLang="zh-TW" sz="1400" i="1" dirty="0">
                <a:hlinkClick r:id="rId6"/>
              </a:rPr>
              <a:t> </a:t>
            </a:r>
            <a:r>
              <a:rPr lang="zh-TW" altLang="en-US" sz="1400" i="1" dirty="0"/>
              <a:t>來告訴你為什麼實習很重要？</a:t>
            </a:r>
            <a:endParaRPr lang="en-US" sz="1400" i="1" dirty="0"/>
          </a:p>
        </p:txBody>
      </p:sp>
      <p:pic>
        <p:nvPicPr>
          <p:cNvPr id="12" name="Picture 11" descr="image0 (1).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361556"/>
            <a:ext cx="3168352" cy="1777782"/>
          </a:xfrm>
          <a:prstGeom prst="rect">
            <a:avLst/>
          </a:prstGeom>
        </p:spPr>
      </p:pic>
      <p:sp>
        <p:nvSpPr>
          <p:cNvPr id="3" name="TextBox 2">
            <a:extLst>
              <a:ext uri="{FF2B5EF4-FFF2-40B4-BE49-F238E27FC236}">
                <a16:creationId xmlns:a16="http://schemas.microsoft.com/office/drawing/2014/main" id="{7189A9AE-C08B-4C73-BF06-AEC29B5B83EB}"/>
              </a:ext>
            </a:extLst>
          </p:cNvPr>
          <p:cNvSpPr txBox="1"/>
          <p:nvPr/>
        </p:nvSpPr>
        <p:spPr>
          <a:xfrm>
            <a:off x="5292080" y="5214019"/>
            <a:ext cx="3312368" cy="307777"/>
          </a:xfrm>
          <a:prstGeom prst="rect">
            <a:avLst/>
          </a:prstGeom>
          <a:noFill/>
        </p:spPr>
        <p:txBody>
          <a:bodyPr wrap="square" rtlCol="0">
            <a:spAutoFit/>
          </a:bodyPr>
          <a:lstStyle/>
          <a:p>
            <a:r>
              <a:rPr lang="zh-TW" altLang="en-US" sz="1400" dirty="0"/>
              <a:t>聽聽 </a:t>
            </a:r>
            <a:r>
              <a:rPr lang="en-US" sz="1400" dirty="0">
                <a:hlinkClick r:id="rId8"/>
              </a:rPr>
              <a:t>Erika &amp; Jefferey</a:t>
            </a:r>
            <a:r>
              <a:rPr lang="zh-TW" altLang="en-US" sz="1400" dirty="0"/>
              <a:t>的分享</a:t>
            </a:r>
            <a:endParaRPr lang="en-US" sz="1400" dirty="0"/>
          </a:p>
        </p:txBody>
      </p:sp>
      <p:pic>
        <p:nvPicPr>
          <p:cNvPr id="15" name="Picture 14" descr="A person sitting at a table&#10;&#10;Description automatically generated">
            <a:extLst>
              <a:ext uri="{FF2B5EF4-FFF2-40B4-BE49-F238E27FC236}">
                <a16:creationId xmlns:a16="http://schemas.microsoft.com/office/drawing/2014/main" id="{33976F5E-2FD4-4C81-B2F2-2C943462D7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066" y="3445388"/>
            <a:ext cx="3194946" cy="1717328"/>
          </a:xfrm>
          <a:prstGeom prst="rect">
            <a:avLst/>
          </a:prstGeom>
        </p:spPr>
      </p:pic>
    </p:spTree>
    <p:extLst>
      <p:ext uri="{BB962C8B-B14F-4D97-AF65-F5344CB8AC3E}">
        <p14:creationId xmlns:p14="http://schemas.microsoft.com/office/powerpoint/2010/main" val="406755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圖片1.jpg"/>
          <p:cNvPicPr>
            <a:picLocks noChangeAspect="1"/>
          </p:cNvPicPr>
          <p:nvPr/>
        </p:nvPicPr>
        <p:blipFill>
          <a:blip r:embed="rId2" cstate="print"/>
          <a:stretch>
            <a:fillRect/>
          </a:stretch>
        </p:blipFill>
        <p:spPr>
          <a:xfrm>
            <a:off x="8" y="0"/>
            <a:ext cx="9143991" cy="5715000"/>
          </a:xfrm>
          <a:prstGeom prst="rect">
            <a:avLst/>
          </a:prstGeom>
        </p:spPr>
      </p:pic>
      <p:sp>
        <p:nvSpPr>
          <p:cNvPr id="4" name="TextBox 3"/>
          <p:cNvSpPr txBox="1"/>
          <p:nvPr/>
        </p:nvSpPr>
        <p:spPr>
          <a:xfrm>
            <a:off x="395536" y="265212"/>
            <a:ext cx="8143875" cy="646331"/>
          </a:xfrm>
          <a:prstGeom prst="rect">
            <a:avLst/>
          </a:prstGeom>
          <a:noFill/>
        </p:spPr>
        <p:txBody>
          <a:bodyPr wrap="square" rtlCol="0">
            <a:spAutoFit/>
          </a:bodyPr>
          <a:lstStyle/>
          <a:p>
            <a:pPr marL="176213" indent="-176213" algn="ctr">
              <a:buClr>
                <a:srgbClr val="90191C"/>
              </a:buClr>
            </a:pPr>
            <a:r>
              <a:rPr lang="zh-TW" altLang="en-US" sz="3600" b="1" dirty="0">
                <a:solidFill>
                  <a:schemeClr val="bg2">
                    <a:lumMod val="10000"/>
                  </a:schemeClr>
                </a:solidFill>
                <a:latin typeface="新細明體"/>
                <a:ea typeface="新細明體"/>
                <a:cs typeface="新細明體"/>
              </a:rPr>
              <a:t>企業合作</a:t>
            </a:r>
            <a:endParaRPr lang="en-CA" sz="3600" b="1" dirty="0">
              <a:solidFill>
                <a:schemeClr val="bg2">
                  <a:lumMod val="10000"/>
                </a:schemeClr>
              </a:solidFill>
              <a:latin typeface="新細明體"/>
              <a:ea typeface="新細明體"/>
              <a:cs typeface="新細明體"/>
            </a:endParaRPr>
          </a:p>
        </p:txBody>
      </p:sp>
      <p:pic>
        <p:nvPicPr>
          <p:cNvPr id="1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569468"/>
            <a:ext cx="1512168" cy="956464"/>
          </a:xfrm>
          <a:prstGeom prst="rect">
            <a:avLst/>
          </a:prstGeom>
        </p:spPr>
      </p:pic>
      <p:pic>
        <p:nvPicPr>
          <p:cNvPr id="12"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129308"/>
            <a:ext cx="2238794" cy="1368152"/>
          </a:xfrm>
          <a:prstGeom prst="rect">
            <a:avLst/>
          </a:prstGeom>
        </p:spPr>
      </p:pic>
      <p:pic>
        <p:nvPicPr>
          <p:cNvPr id="13"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937620"/>
            <a:ext cx="1055378" cy="879483"/>
          </a:xfrm>
          <a:prstGeom prst="rect">
            <a:avLst/>
          </a:prstGeom>
        </p:spPr>
      </p:pic>
      <p:pic>
        <p:nvPicPr>
          <p:cNvPr id="15"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793604"/>
            <a:ext cx="2501572" cy="1209576"/>
          </a:xfrm>
          <a:prstGeom prst="rect">
            <a:avLst/>
          </a:prstGeom>
        </p:spPr>
      </p:pic>
      <p:pic>
        <p:nvPicPr>
          <p:cNvPr id="16"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4081636"/>
            <a:ext cx="2125321" cy="996244"/>
          </a:xfrm>
          <a:prstGeom prst="rect">
            <a:avLst/>
          </a:prstGeom>
        </p:spPr>
      </p:pic>
      <p:grpSp>
        <p:nvGrpSpPr>
          <p:cNvPr id="17" name="Group 14">
            <a:extLst>
              <a:ext uri="{FF2B5EF4-FFF2-40B4-BE49-F238E27FC236}">
                <a16:creationId xmlns:a16="http://schemas.microsoft.com/office/drawing/2014/main" id="{6F9CB816-DD32-2C47-90C3-1474F735F1C3}"/>
              </a:ext>
            </a:extLst>
          </p:cNvPr>
          <p:cNvGrpSpPr/>
          <p:nvPr/>
        </p:nvGrpSpPr>
        <p:grpSpPr>
          <a:xfrm rot="10800000">
            <a:off x="467544" y="1057300"/>
            <a:ext cx="8103844" cy="60009"/>
            <a:chOff x="0" y="1117988"/>
            <a:chExt cx="12201098" cy="109182"/>
          </a:xfrm>
        </p:grpSpPr>
        <p:sp>
          <p:nvSpPr>
            <p:cNvPr id="18" name="Rectangle 17">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ectangle 18">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20" name="Picture 19">
            <a:extLst>
              <a:ext uri="{FF2B5EF4-FFF2-40B4-BE49-F238E27FC236}">
                <a16:creationId xmlns:a16="http://schemas.microsoft.com/office/drawing/2014/main" id="{4E96766A-F785-EF45-AB8A-7E93F868FE5A}"/>
              </a:ext>
            </a:extLst>
          </p:cNvPr>
          <p:cNvPicPr>
            <a:picLocks noChangeAspect="1"/>
          </p:cNvPicPr>
          <p:nvPr/>
        </p:nvPicPr>
        <p:blipFill rotWithShape="1">
          <a:blip r:embed="rId8"/>
          <a:srcRect l="3280" r="3984"/>
          <a:stretch/>
        </p:blipFill>
        <p:spPr>
          <a:xfrm>
            <a:off x="2553006" y="1345332"/>
            <a:ext cx="6029717" cy="2664296"/>
          </a:xfrm>
          <a:prstGeom prst="rect">
            <a:avLst/>
          </a:prstGeom>
        </p:spPr>
      </p:pic>
    </p:spTree>
    <p:extLst>
      <p:ext uri="{BB962C8B-B14F-4D97-AF65-F5344CB8AC3E}">
        <p14:creationId xmlns:p14="http://schemas.microsoft.com/office/powerpoint/2010/main" val="399674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3" descr="圖片1.jpg"/>
          <p:cNvPicPr>
            <a:picLocks noChangeAspect="1"/>
          </p:cNvPicPr>
          <p:nvPr/>
        </p:nvPicPr>
        <p:blipFill>
          <a:blip r:embed="rId3" cstate="print"/>
          <a:stretch>
            <a:fillRect/>
          </a:stretch>
        </p:blipFill>
        <p:spPr>
          <a:xfrm>
            <a:off x="0" y="0"/>
            <a:ext cx="9143992" cy="5774554"/>
          </a:xfrm>
          <a:prstGeom prst="rect">
            <a:avLst/>
          </a:prstGeom>
        </p:spPr>
      </p:pic>
      <p:pic>
        <p:nvPicPr>
          <p:cNvPr id="5" name="Picture 4"/>
          <p:cNvPicPr>
            <a:picLocks noChangeAspect="1"/>
          </p:cNvPicPr>
          <p:nvPr/>
        </p:nvPicPr>
        <p:blipFill>
          <a:blip r:embed="rId4"/>
          <a:stretch>
            <a:fillRect/>
          </a:stretch>
        </p:blipFill>
        <p:spPr>
          <a:xfrm>
            <a:off x="1979712" y="913284"/>
            <a:ext cx="2088232" cy="879256"/>
          </a:xfrm>
          <a:prstGeom prst="rect">
            <a:avLst/>
          </a:prstGeom>
        </p:spPr>
      </p:pic>
      <p:pic>
        <p:nvPicPr>
          <p:cNvPr id="4" name="Content Placeholder 3"/>
          <p:cNvPicPr>
            <a:picLocks noGrp="1" noChangeAspect="1"/>
          </p:cNvPicPr>
          <p:nvPr>
            <p:ph idx="1"/>
          </p:nvPr>
        </p:nvPicPr>
        <p:blipFill rotWithShape="1">
          <a:blip r:embed="rId5"/>
          <a:srcRect l="-561" r="-64"/>
          <a:stretch/>
        </p:blipFill>
        <p:spPr>
          <a:xfrm>
            <a:off x="323528" y="1849388"/>
            <a:ext cx="8518577" cy="3313903"/>
          </a:xfrm>
        </p:spPr>
      </p:pic>
      <p:sp>
        <p:nvSpPr>
          <p:cNvPr id="6" name="TextBox 5"/>
          <p:cNvSpPr txBox="1"/>
          <p:nvPr/>
        </p:nvSpPr>
        <p:spPr>
          <a:xfrm>
            <a:off x="4067944" y="481236"/>
            <a:ext cx="4824536" cy="1384995"/>
          </a:xfrm>
          <a:prstGeom prst="rect">
            <a:avLst/>
          </a:prstGeom>
          <a:noFill/>
        </p:spPr>
        <p:txBody>
          <a:bodyPr wrap="square" rtlCol="0">
            <a:spAutoFit/>
          </a:bodyPr>
          <a:lstStyle/>
          <a:p>
            <a:r>
              <a:rPr lang="zh-TW" altLang="en-US" sz="1400" dirty="0">
                <a:latin typeface="华文细黑"/>
                <a:ea typeface="华文细黑"/>
                <a:cs typeface="华文细黑"/>
              </a:rPr>
              <a:t>全球大學系統（ＧＵＳ）是由高等教育機構組成的國際網路。</a:t>
            </a:r>
            <a:br>
              <a:rPr lang="en-US" altLang="zh-TW" sz="1400" dirty="0">
                <a:latin typeface="华文细黑"/>
                <a:ea typeface="华文细黑"/>
                <a:cs typeface="华文细黑"/>
              </a:rPr>
            </a:br>
            <a:r>
              <a:rPr lang="zh-CHT" altLang="en-US" sz="1400" dirty="0">
                <a:latin typeface="华文细黑"/>
                <a:ea typeface="华文细黑"/>
                <a:cs typeface="华文细黑"/>
              </a:rPr>
              <a:t>提供廣泛的課程，包括學士學位課程，碩士學位課程，專業培訓，英語培訓以及公司和行政人員培訓。</a:t>
            </a:r>
            <a:br>
              <a:rPr lang="en-US" altLang="zh-CHT" sz="1400" dirty="0">
                <a:latin typeface="华文细黑"/>
                <a:ea typeface="华文细黑"/>
                <a:cs typeface="华文细黑"/>
              </a:rPr>
            </a:br>
            <a:r>
              <a:rPr lang="zh-TW" altLang="en-US" sz="1400" dirty="0">
                <a:latin typeface="华文细黑"/>
                <a:ea typeface="华文细黑"/>
                <a:cs typeface="华文细黑"/>
              </a:rPr>
              <a:t>在世界上的大城市，像是倫敦，伯明翰和曼徹斯特都設有校區，在多倫多，芝加哥和溫哥華橫跨大西洋。在新加坡，德國和以色列的全球範圍內。</a:t>
            </a:r>
            <a:r>
              <a:rPr lang="en-US" sz="1400" dirty="0">
                <a:latin typeface="华文细黑"/>
                <a:ea typeface="华文细黑"/>
                <a:cs typeface="华文细黑"/>
              </a:rPr>
              <a:t>  </a:t>
            </a:r>
          </a:p>
        </p:txBody>
      </p:sp>
    </p:spTree>
    <p:extLst>
      <p:ext uri="{BB962C8B-B14F-4D97-AF65-F5344CB8AC3E}">
        <p14:creationId xmlns:p14="http://schemas.microsoft.com/office/powerpoint/2010/main" val="1875860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4" descr="圖片1.jpg"/>
          <p:cNvPicPr>
            <a:picLocks noChangeAspect="1"/>
          </p:cNvPicPr>
          <p:nvPr/>
        </p:nvPicPr>
        <p:blipFill>
          <a:blip r:embed="rId3" cstate="print"/>
          <a:stretch>
            <a:fillRect/>
          </a:stretch>
        </p:blipFill>
        <p:spPr>
          <a:xfrm>
            <a:off x="16430" y="0"/>
            <a:ext cx="9143991" cy="5715000"/>
          </a:xfrm>
          <a:prstGeom prst="rect">
            <a:avLst/>
          </a:prstGeom>
        </p:spPr>
      </p:pic>
      <p:sp>
        <p:nvSpPr>
          <p:cNvPr id="2" name="TextBox 1">
            <a:extLst>
              <a:ext uri="{FF2B5EF4-FFF2-40B4-BE49-F238E27FC236}">
                <a16:creationId xmlns:a16="http://schemas.microsoft.com/office/drawing/2014/main" id="{B38A2B68-EDC4-9C4C-8899-D6E939F51225}"/>
              </a:ext>
            </a:extLst>
          </p:cNvPr>
          <p:cNvSpPr txBox="1"/>
          <p:nvPr/>
        </p:nvSpPr>
        <p:spPr>
          <a:xfrm>
            <a:off x="2771800" y="265212"/>
            <a:ext cx="4464496" cy="626018"/>
          </a:xfrm>
          <a:prstGeom prst="rect">
            <a:avLst/>
          </a:prstGeom>
          <a:noFill/>
        </p:spPr>
        <p:txBody>
          <a:bodyPr wrap="square" lIns="71323" tIns="35662" rIns="71323" bIns="35662" rtlCol="0">
            <a:spAutoFit/>
          </a:bodyPr>
          <a:lstStyle/>
          <a:p>
            <a:pPr marL="137446" indent="-137446">
              <a:buClr>
                <a:srgbClr val="90191C"/>
              </a:buClr>
            </a:pPr>
            <a:r>
              <a:rPr lang="zh-TW" altLang="en-US" sz="3600" b="1" dirty="0">
                <a:solidFill>
                  <a:schemeClr val="tx1">
                    <a:lumMod val="95000"/>
                    <a:lumOff val="5000"/>
                  </a:schemeClr>
                </a:solidFill>
              </a:rPr>
              <a:t>更多企業合作</a:t>
            </a:r>
            <a:endParaRPr lang="en-CA" sz="3600" b="1" dirty="0">
              <a:solidFill>
                <a:schemeClr val="tx1">
                  <a:lumMod val="95000"/>
                  <a:lumOff val="5000"/>
                </a:schemeClr>
              </a:solidFill>
            </a:endParaRPr>
          </a:p>
        </p:txBody>
      </p:sp>
      <p:graphicFrame>
        <p:nvGraphicFramePr>
          <p:cNvPr id="4" name="Table 3">
            <a:extLst>
              <a:ext uri="{FF2B5EF4-FFF2-40B4-BE49-F238E27FC236}">
                <a16:creationId xmlns:a16="http://schemas.microsoft.com/office/drawing/2014/main" id="{7F865335-E69A-AD49-BE2E-19B18F4FA292}"/>
              </a:ext>
            </a:extLst>
          </p:cNvPr>
          <p:cNvGraphicFramePr>
            <a:graphicFrameLocks noGrp="1"/>
          </p:cNvGraphicFramePr>
          <p:nvPr>
            <p:extLst>
              <p:ext uri="{D42A27DB-BD31-4B8C-83A1-F6EECF244321}">
                <p14:modId xmlns:p14="http://schemas.microsoft.com/office/powerpoint/2010/main" val="2753764983"/>
              </p:ext>
            </p:extLst>
          </p:nvPr>
        </p:nvGraphicFramePr>
        <p:xfrm>
          <a:off x="402655" y="1591648"/>
          <a:ext cx="2961647" cy="3525018"/>
        </p:xfrm>
        <a:graphic>
          <a:graphicData uri="http://schemas.openxmlformats.org/drawingml/2006/table">
            <a:tbl>
              <a:tblPr>
                <a:tableStyleId>{5C22544A-7EE6-4342-B048-85BDC9FD1C3A}</a:tableStyleId>
              </a:tblPr>
              <a:tblGrid>
                <a:gridCol w="2961647">
                  <a:extLst>
                    <a:ext uri="{9D8B030D-6E8A-4147-A177-3AD203B41FA5}">
                      <a16:colId xmlns:a16="http://schemas.microsoft.com/office/drawing/2014/main" val="20000"/>
                    </a:ext>
                  </a:extLst>
                </a:gridCol>
              </a:tblGrid>
              <a:tr h="200327">
                <a:tc>
                  <a:txBody>
                    <a:bodyPr/>
                    <a:lstStyle/>
                    <a:p>
                      <a:pPr lvl="1" algn="l" fontAlgn="ctr"/>
                      <a:r>
                        <a:rPr lang="en-US" sz="1200" u="none" strike="noStrike" dirty="0" err="1">
                          <a:effectLst/>
                        </a:rPr>
                        <a:t>AppVenture</a:t>
                      </a:r>
                      <a:r>
                        <a:rPr lang="en-US" sz="1200" u="none" strike="noStrike" dirty="0">
                          <a:effectLst/>
                        </a:rPr>
                        <a:t> </a:t>
                      </a:r>
                      <a:r>
                        <a:rPr lang="en-US" sz="1200" u="none" strike="noStrike" dirty="0" err="1">
                          <a:effectLst/>
                        </a:rPr>
                        <a:t>Inc</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0"/>
                  </a:ext>
                </a:extLst>
              </a:tr>
              <a:tr h="200327">
                <a:tc>
                  <a:txBody>
                    <a:bodyPr/>
                    <a:lstStyle/>
                    <a:p>
                      <a:pPr lvl="1" algn="l" fontAlgn="ctr"/>
                      <a:r>
                        <a:rPr lang="en-US" sz="1200" u="none" strike="noStrike" dirty="0">
                          <a:effectLst/>
                        </a:rPr>
                        <a:t>Big Smoke Burger</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1"/>
                  </a:ext>
                </a:extLst>
              </a:tr>
              <a:tr h="200327">
                <a:tc>
                  <a:txBody>
                    <a:bodyPr/>
                    <a:lstStyle/>
                    <a:p>
                      <a:pPr lvl="1" algn="l" fontAlgn="ctr"/>
                      <a:r>
                        <a:rPr lang="en-US" sz="1200" u="none" strike="noStrike" dirty="0">
                          <a:effectLst/>
                        </a:rPr>
                        <a:t>Canadian Rocky Mountain Resorts</a:t>
                      </a:r>
                      <a:endParaRPr lang="en-US" sz="1200" b="0" i="0" u="none" strike="noStrike" dirty="0">
                        <a:solidFill>
                          <a:srgbClr val="FF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2"/>
                  </a:ext>
                </a:extLst>
              </a:tr>
              <a:tr h="200327">
                <a:tc>
                  <a:txBody>
                    <a:bodyPr/>
                    <a:lstStyle/>
                    <a:p>
                      <a:pPr lvl="1" algn="l" fontAlgn="ctr"/>
                      <a:r>
                        <a:rPr lang="en-US" sz="1200" u="none" strike="noStrike" dirty="0">
                          <a:effectLst/>
                        </a:rPr>
                        <a:t>Caribou Crossing Trading Post</a:t>
                      </a:r>
                      <a:endParaRPr lang="en-US" sz="1200" b="0" i="0" u="none" strike="noStrike" dirty="0">
                        <a:solidFill>
                          <a:srgbClr val="FF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3"/>
                  </a:ext>
                </a:extLst>
              </a:tr>
              <a:tr h="200327">
                <a:tc>
                  <a:txBody>
                    <a:bodyPr/>
                    <a:lstStyle/>
                    <a:p>
                      <a:pPr lvl="1" algn="l" fontAlgn="ctr"/>
                      <a:r>
                        <a:rPr lang="en-US" sz="1200" u="none" strike="noStrike" dirty="0">
                          <a:effectLst/>
                        </a:rPr>
                        <a:t>Coach House Law</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4"/>
                  </a:ext>
                </a:extLst>
              </a:tr>
              <a:tr h="200327">
                <a:tc>
                  <a:txBody>
                    <a:bodyPr/>
                    <a:lstStyle/>
                    <a:p>
                      <a:pPr lvl="1" algn="l" fontAlgn="ctr"/>
                      <a:r>
                        <a:rPr lang="en-US" sz="1200" u="none" strike="noStrike" dirty="0">
                          <a:effectLst/>
                        </a:rPr>
                        <a:t>Double Tree by Hilton Toronto Downtown</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5"/>
                  </a:ext>
                </a:extLst>
              </a:tr>
              <a:tr h="200327">
                <a:tc>
                  <a:txBody>
                    <a:bodyPr/>
                    <a:lstStyle/>
                    <a:p>
                      <a:pPr lvl="1" algn="l" fontAlgn="ctr"/>
                      <a:r>
                        <a:rPr lang="en-US" sz="1200" u="none" strike="noStrike" dirty="0" err="1">
                          <a:effectLst/>
                        </a:rPr>
                        <a:t>GAOTek</a:t>
                      </a:r>
                      <a:r>
                        <a:rPr lang="en-US" sz="1200" u="none" strike="noStrike" dirty="0">
                          <a:effectLst/>
                        </a:rPr>
                        <a:t> Inc. / GAO RFID Inc.</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6"/>
                  </a:ext>
                </a:extLst>
              </a:tr>
              <a:tr h="363537">
                <a:tc>
                  <a:txBody>
                    <a:bodyPr/>
                    <a:lstStyle/>
                    <a:p>
                      <a:pPr lvl="1" algn="l" fontAlgn="ctr"/>
                      <a:r>
                        <a:rPr lang="en-US" sz="1200" u="none" strike="noStrike" dirty="0">
                          <a:effectLst/>
                        </a:rPr>
                        <a:t>Hampton Inn by Hilton Toronto Airport Corporate Centre</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7"/>
                  </a:ext>
                </a:extLst>
              </a:tr>
              <a:tr h="200327">
                <a:tc>
                  <a:txBody>
                    <a:bodyPr/>
                    <a:lstStyle/>
                    <a:p>
                      <a:pPr lvl="1" algn="l" fontAlgn="ctr"/>
                      <a:r>
                        <a:rPr lang="en-US" sz="1200" u="none" strike="noStrike" dirty="0">
                          <a:effectLst/>
                        </a:rPr>
                        <a:t>I.L. Creations Canada Ltd.</a:t>
                      </a:r>
                      <a:endParaRPr lang="en-US" sz="1200" b="0" i="0" u="none" strike="noStrike" dirty="0">
                        <a:solidFill>
                          <a:srgbClr val="FF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8"/>
                  </a:ext>
                </a:extLst>
              </a:tr>
              <a:tr h="200327">
                <a:tc>
                  <a:txBody>
                    <a:bodyPr/>
                    <a:lstStyle/>
                    <a:p>
                      <a:pPr lvl="1" algn="l" fontAlgn="ctr"/>
                      <a:r>
                        <a:rPr lang="en-US" sz="1200" u="none" strike="noStrike" dirty="0">
                          <a:effectLst/>
                        </a:rPr>
                        <a:t>ISX Canada LTD</a:t>
                      </a:r>
                      <a:endParaRPr lang="en-US" sz="1200" b="0" i="0" u="none" strike="noStrike" dirty="0">
                        <a:solidFill>
                          <a:srgbClr val="FF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9"/>
                  </a:ext>
                </a:extLst>
              </a:tr>
              <a:tr h="200327">
                <a:tc>
                  <a:txBody>
                    <a:bodyPr/>
                    <a:lstStyle/>
                    <a:p>
                      <a:pPr lvl="1" algn="l" fontAlgn="ctr"/>
                      <a:r>
                        <a:rPr lang="pt-BR" sz="1200" u="none" strike="noStrike" dirty="0">
                          <a:effectLst/>
                        </a:rPr>
                        <a:t>K A S E Insurance</a:t>
                      </a:r>
                      <a:endParaRPr lang="pt-BR"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0"/>
                  </a:ext>
                </a:extLst>
              </a:tr>
              <a:tr h="200327">
                <a:tc>
                  <a:txBody>
                    <a:bodyPr/>
                    <a:lstStyle/>
                    <a:p>
                      <a:pPr lvl="1" algn="l" fontAlgn="ctr"/>
                      <a:r>
                        <a:rPr lang="en-US" sz="1200" u="none" strike="noStrike" dirty="0">
                          <a:effectLst/>
                        </a:rPr>
                        <a:t>Liberty360º Inc. </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11"/>
                  </a:ext>
                </a:extLst>
              </a:tr>
              <a:tr h="200327">
                <a:tc>
                  <a:txBody>
                    <a:bodyPr/>
                    <a:lstStyle/>
                    <a:p>
                      <a:pPr lvl="1" algn="l" fontAlgn="ctr"/>
                      <a:r>
                        <a:rPr lang="pt-BR" sz="1200" u="none" strike="noStrike" dirty="0">
                          <a:effectLst/>
                        </a:rPr>
                        <a:t>Live Local o/a 8888248 Canada Inc.</a:t>
                      </a:r>
                      <a:endParaRPr lang="pt-BR"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2"/>
                  </a:ext>
                </a:extLst>
              </a:tr>
              <a:tr h="200327">
                <a:tc>
                  <a:txBody>
                    <a:bodyPr/>
                    <a:lstStyle/>
                    <a:p>
                      <a:pPr lvl="1" algn="l" fontAlgn="ctr"/>
                      <a:r>
                        <a:rPr lang="en-US" sz="1200" u="none" strike="noStrike" dirty="0">
                          <a:effectLst/>
                        </a:rPr>
                        <a:t>Marriott - Fairfield Inn and Suites Toronto/</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13"/>
                  </a:ext>
                </a:extLst>
              </a:tr>
              <a:tr h="200327">
                <a:tc>
                  <a:txBody>
                    <a:bodyPr/>
                    <a:lstStyle/>
                    <a:p>
                      <a:pPr lvl="1" algn="l" fontAlgn="ctr"/>
                      <a:r>
                        <a:rPr lang="en-US" sz="1200" u="none" strike="noStrike" dirty="0">
                          <a:effectLst/>
                        </a:rPr>
                        <a:t>Max TV Media</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4"/>
                  </a:ext>
                </a:extLst>
              </a:tr>
            </a:tbl>
          </a:graphicData>
        </a:graphic>
      </p:graphicFrame>
      <p:graphicFrame>
        <p:nvGraphicFramePr>
          <p:cNvPr id="5" name="Table 4">
            <a:extLst>
              <a:ext uri="{FF2B5EF4-FFF2-40B4-BE49-F238E27FC236}">
                <a16:creationId xmlns:a16="http://schemas.microsoft.com/office/drawing/2014/main" id="{E938CD26-3305-4845-B517-F12EF32EDAC2}"/>
              </a:ext>
            </a:extLst>
          </p:cNvPr>
          <p:cNvGraphicFramePr>
            <a:graphicFrameLocks noGrp="1"/>
          </p:cNvGraphicFramePr>
          <p:nvPr>
            <p:extLst>
              <p:ext uri="{D42A27DB-BD31-4B8C-83A1-F6EECF244321}">
                <p14:modId xmlns:p14="http://schemas.microsoft.com/office/powerpoint/2010/main" val="822746981"/>
              </p:ext>
            </p:extLst>
          </p:nvPr>
        </p:nvGraphicFramePr>
        <p:xfrm>
          <a:off x="3727218" y="1591649"/>
          <a:ext cx="2976113" cy="3466530"/>
        </p:xfrm>
        <a:graphic>
          <a:graphicData uri="http://schemas.openxmlformats.org/drawingml/2006/table">
            <a:tbl>
              <a:tblPr>
                <a:tableStyleId>{5C22544A-7EE6-4342-B048-85BDC9FD1C3A}</a:tableStyleId>
              </a:tblPr>
              <a:tblGrid>
                <a:gridCol w="2976113">
                  <a:extLst>
                    <a:ext uri="{9D8B030D-6E8A-4147-A177-3AD203B41FA5}">
                      <a16:colId xmlns:a16="http://schemas.microsoft.com/office/drawing/2014/main" val="20000"/>
                    </a:ext>
                  </a:extLst>
                </a:gridCol>
              </a:tblGrid>
              <a:tr h="193302">
                <a:tc>
                  <a:txBody>
                    <a:bodyPr/>
                    <a:lstStyle/>
                    <a:p>
                      <a:pPr lvl="1" algn="l" fontAlgn="ctr"/>
                      <a:r>
                        <a:rPr lang="en-US" sz="1200" u="none" strike="noStrike" dirty="0">
                          <a:effectLst/>
                        </a:rPr>
                        <a:t>Odyssey3D Inc.</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0"/>
                  </a:ext>
                </a:extLst>
              </a:tr>
              <a:tr h="193302">
                <a:tc>
                  <a:txBody>
                    <a:bodyPr/>
                    <a:lstStyle/>
                    <a:p>
                      <a:pPr lvl="1" algn="l" fontAlgn="ctr"/>
                      <a:r>
                        <a:rPr lang="en-US" sz="1200" u="none" strike="noStrike" dirty="0">
                          <a:effectLst/>
                        </a:rPr>
                        <a:t>ONE FAMILY FUND CANADA</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1"/>
                  </a:ext>
                </a:extLst>
              </a:tr>
              <a:tr h="193302">
                <a:tc>
                  <a:txBody>
                    <a:bodyPr/>
                    <a:lstStyle/>
                    <a:p>
                      <a:pPr lvl="1" algn="l" fontAlgn="ctr"/>
                      <a:r>
                        <a:rPr lang="en-US" sz="1200" u="none" strike="noStrike" dirty="0">
                          <a:effectLst/>
                        </a:rPr>
                        <a:t>Polo Travel LTD.</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2"/>
                  </a:ext>
                </a:extLst>
              </a:tr>
              <a:tr h="193302">
                <a:tc>
                  <a:txBody>
                    <a:bodyPr/>
                    <a:lstStyle/>
                    <a:p>
                      <a:pPr lvl="1" algn="l" fontAlgn="ctr"/>
                      <a:r>
                        <a:rPr lang="en-US" sz="1200" u="none" strike="noStrike" dirty="0">
                          <a:effectLst/>
                        </a:rPr>
                        <a:t>Quality Inn &amp; Suites</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3"/>
                  </a:ext>
                </a:extLst>
              </a:tr>
              <a:tr h="193302">
                <a:tc>
                  <a:txBody>
                    <a:bodyPr/>
                    <a:lstStyle/>
                    <a:p>
                      <a:pPr lvl="1" algn="l" fontAlgn="ctr"/>
                      <a:r>
                        <a:rPr lang="en-US" sz="1200" u="none" strike="noStrike" dirty="0">
                          <a:effectLst/>
                        </a:rPr>
                        <a:t>Rayan Telecom</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4"/>
                  </a:ext>
                </a:extLst>
              </a:tr>
              <a:tr h="193302">
                <a:tc>
                  <a:txBody>
                    <a:bodyPr/>
                    <a:lstStyle/>
                    <a:p>
                      <a:pPr lvl="1" algn="l" fontAlgn="ctr"/>
                      <a:r>
                        <a:rPr lang="en-US" sz="1200" u="none" strike="noStrike" dirty="0">
                          <a:effectLst/>
                        </a:rPr>
                        <a:t>Super 8 Toronto North</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5"/>
                  </a:ext>
                </a:extLst>
              </a:tr>
              <a:tr h="193302">
                <a:tc>
                  <a:txBody>
                    <a:bodyPr/>
                    <a:lstStyle/>
                    <a:p>
                      <a:pPr lvl="1" algn="l" fontAlgn="ctr"/>
                      <a:r>
                        <a:rPr lang="en-US" sz="1200" u="none" strike="noStrike" dirty="0" err="1">
                          <a:effectLst/>
                        </a:rPr>
                        <a:t>Tdot</a:t>
                      </a:r>
                      <a:r>
                        <a:rPr lang="en-US" sz="1200" u="none" strike="noStrike" dirty="0">
                          <a:effectLst/>
                        </a:rPr>
                        <a:t> Performance Ltd.</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6"/>
                  </a:ext>
                </a:extLst>
              </a:tr>
              <a:tr h="193302">
                <a:tc>
                  <a:txBody>
                    <a:bodyPr/>
                    <a:lstStyle/>
                    <a:p>
                      <a:pPr lvl="1" algn="l" fontAlgn="b"/>
                      <a:r>
                        <a:rPr lang="en-US" sz="1200" u="none" strike="noStrike" dirty="0" err="1">
                          <a:effectLst/>
                        </a:rPr>
                        <a:t>TechWyse</a:t>
                      </a:r>
                      <a:r>
                        <a:rPr lang="en-US" sz="1200" u="none" strike="noStrike" dirty="0">
                          <a:effectLst/>
                        </a:rPr>
                        <a:t> Internet Marketing </a:t>
                      </a:r>
                      <a:endParaRPr lang="en-US" sz="1200" b="0" i="0" u="none" strike="noStrike" dirty="0">
                        <a:solidFill>
                          <a:srgbClr val="FF0000"/>
                        </a:solidFill>
                        <a:effectLst/>
                        <a:latin typeface="Calibri" panose="020F0502020204030204" pitchFamily="34" charset="0"/>
                      </a:endParaRPr>
                    </a:p>
                  </a:txBody>
                  <a:tcPr marL="7144" marR="7144" marT="7938" marB="0" anchor="b">
                    <a:solidFill>
                      <a:schemeClr val="bg1">
                        <a:lumMod val="85000"/>
                      </a:schemeClr>
                    </a:solidFill>
                  </a:tcPr>
                </a:tc>
                <a:extLst>
                  <a:ext uri="{0D108BD9-81ED-4DB2-BD59-A6C34878D82A}">
                    <a16:rowId xmlns:a16="http://schemas.microsoft.com/office/drawing/2014/main" val="10007"/>
                  </a:ext>
                </a:extLst>
              </a:tr>
              <a:tr h="193302">
                <a:tc>
                  <a:txBody>
                    <a:bodyPr/>
                    <a:lstStyle/>
                    <a:p>
                      <a:pPr lvl="1" algn="l" fontAlgn="ctr"/>
                      <a:r>
                        <a:rPr lang="en-US" sz="1200" u="none" strike="noStrike" dirty="0">
                          <a:effectLst/>
                        </a:rPr>
                        <a:t>The Language Gallery</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08"/>
                  </a:ext>
                </a:extLst>
              </a:tr>
              <a:tr h="193302">
                <a:tc>
                  <a:txBody>
                    <a:bodyPr/>
                    <a:lstStyle/>
                    <a:p>
                      <a:pPr lvl="1" algn="l" fontAlgn="ctr"/>
                      <a:r>
                        <a:rPr lang="en-US" sz="1200" u="none" strike="noStrike" dirty="0">
                          <a:effectLst/>
                        </a:rPr>
                        <a:t>The Saint James Hotel</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09"/>
                  </a:ext>
                </a:extLst>
              </a:tr>
              <a:tr h="193302">
                <a:tc>
                  <a:txBody>
                    <a:bodyPr/>
                    <a:lstStyle/>
                    <a:p>
                      <a:pPr lvl="1" algn="l" fontAlgn="ctr"/>
                      <a:r>
                        <a:rPr lang="en-US" sz="1200" u="none" strike="noStrike" dirty="0">
                          <a:effectLst/>
                        </a:rPr>
                        <a:t>The Travel Agent Next Door</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0"/>
                  </a:ext>
                </a:extLst>
              </a:tr>
              <a:tr h="193302">
                <a:tc>
                  <a:txBody>
                    <a:bodyPr/>
                    <a:lstStyle/>
                    <a:p>
                      <a:pPr lvl="1" algn="l" fontAlgn="ctr"/>
                      <a:r>
                        <a:rPr lang="en-US" sz="1200" u="none" strike="noStrike" dirty="0">
                          <a:effectLst/>
                        </a:rPr>
                        <a:t>Thompson Toronto</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11"/>
                  </a:ext>
                </a:extLst>
              </a:tr>
              <a:tr h="193302">
                <a:tc>
                  <a:txBody>
                    <a:bodyPr/>
                    <a:lstStyle/>
                    <a:p>
                      <a:pPr lvl="1" algn="l" fontAlgn="ctr"/>
                      <a:r>
                        <a:rPr lang="en-US" sz="1200" u="none" strike="noStrike" dirty="0">
                          <a:effectLst/>
                        </a:rPr>
                        <a:t>Toronto Airport Marriott Hotel</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2"/>
                  </a:ext>
                </a:extLst>
              </a:tr>
              <a:tr h="193302">
                <a:tc>
                  <a:txBody>
                    <a:bodyPr/>
                    <a:lstStyle/>
                    <a:p>
                      <a:pPr lvl="1" algn="l" fontAlgn="ctr"/>
                      <a:r>
                        <a:rPr lang="en-US" sz="1200" u="none" strike="noStrike" dirty="0">
                          <a:effectLst/>
                        </a:rPr>
                        <a:t>Town Inn Suites</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13"/>
                  </a:ext>
                </a:extLst>
              </a:tr>
              <a:tr h="193302">
                <a:tc>
                  <a:txBody>
                    <a:bodyPr/>
                    <a:lstStyle/>
                    <a:p>
                      <a:pPr lvl="1" algn="l" fontAlgn="ctr"/>
                      <a:r>
                        <a:rPr lang="en-US" sz="1200" u="none" strike="noStrike" dirty="0" err="1">
                          <a:effectLst/>
                        </a:rPr>
                        <a:t>TownePlace</a:t>
                      </a:r>
                      <a:r>
                        <a:rPr lang="en-US" sz="1200" u="none" strike="noStrike" dirty="0">
                          <a:effectLst/>
                        </a:rPr>
                        <a:t> Suites by </a:t>
                      </a:r>
                      <a:r>
                        <a:rPr lang="en-US" sz="1200" u="none" strike="noStrike" dirty="0" err="1">
                          <a:effectLst/>
                        </a:rPr>
                        <a:t>Marriott,Airport</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4"/>
                  </a:ext>
                </a:extLst>
              </a:tr>
              <a:tr h="193302">
                <a:tc>
                  <a:txBody>
                    <a:bodyPr/>
                    <a:lstStyle/>
                    <a:p>
                      <a:pPr lvl="1" algn="l" fontAlgn="ctr"/>
                      <a:r>
                        <a:rPr lang="en-US" sz="1200" u="none" strike="noStrike" dirty="0">
                          <a:effectLst/>
                        </a:rPr>
                        <a:t>U Travel &amp; Tours Inc.</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85000"/>
                      </a:schemeClr>
                    </a:solidFill>
                  </a:tcPr>
                </a:tc>
                <a:extLst>
                  <a:ext uri="{0D108BD9-81ED-4DB2-BD59-A6C34878D82A}">
                    <a16:rowId xmlns:a16="http://schemas.microsoft.com/office/drawing/2014/main" val="10015"/>
                  </a:ext>
                </a:extLst>
              </a:tr>
              <a:tr h="363537">
                <a:tc>
                  <a:txBody>
                    <a:bodyPr/>
                    <a:lstStyle/>
                    <a:p>
                      <a:pPr lvl="1" algn="l" fontAlgn="ctr"/>
                      <a:r>
                        <a:rPr lang="en-US" sz="1200" u="none" strike="noStrike" dirty="0">
                          <a:effectLst/>
                        </a:rPr>
                        <a:t>Water Babies Toronto (WB Aquatics Canada Inc.)</a:t>
                      </a:r>
                      <a:endParaRPr lang="en-US" sz="1200" b="0" i="0" u="none" strike="noStrike" dirty="0">
                        <a:solidFill>
                          <a:srgbClr val="000000"/>
                        </a:solidFill>
                        <a:effectLst/>
                        <a:latin typeface="Calibri" panose="020F0502020204030204" pitchFamily="34" charset="0"/>
                      </a:endParaRPr>
                    </a:p>
                  </a:txBody>
                  <a:tcPr marL="7144" marR="7144" marT="7938" marB="0" anchor="ctr">
                    <a:solidFill>
                      <a:schemeClr val="bg1">
                        <a:lumMod val="95000"/>
                      </a:schemeClr>
                    </a:solidFill>
                  </a:tcPr>
                </a:tc>
                <a:extLst>
                  <a:ext uri="{0D108BD9-81ED-4DB2-BD59-A6C34878D82A}">
                    <a16:rowId xmlns:a16="http://schemas.microsoft.com/office/drawing/2014/main" val="10016"/>
                  </a:ext>
                </a:extLst>
              </a:tr>
            </a:tbl>
          </a:graphicData>
        </a:graphic>
      </p:graphicFrame>
      <p:graphicFrame>
        <p:nvGraphicFramePr>
          <p:cNvPr id="6" name="Table 5">
            <a:extLst>
              <a:ext uri="{FF2B5EF4-FFF2-40B4-BE49-F238E27FC236}">
                <a16:creationId xmlns:a16="http://schemas.microsoft.com/office/drawing/2014/main" id="{040787CB-2A7F-2F41-A92C-70F24F891A23}"/>
              </a:ext>
            </a:extLst>
          </p:cNvPr>
          <p:cNvGraphicFramePr>
            <a:graphicFrameLocks noGrp="1"/>
          </p:cNvGraphicFramePr>
          <p:nvPr>
            <p:extLst>
              <p:ext uri="{D42A27DB-BD31-4B8C-83A1-F6EECF244321}">
                <p14:modId xmlns:p14="http://schemas.microsoft.com/office/powerpoint/2010/main" val="1702222393"/>
              </p:ext>
            </p:extLst>
          </p:nvPr>
        </p:nvGraphicFramePr>
        <p:xfrm>
          <a:off x="7066246" y="1591648"/>
          <a:ext cx="1496297" cy="1419228"/>
        </p:xfrm>
        <a:graphic>
          <a:graphicData uri="http://schemas.openxmlformats.org/drawingml/2006/table">
            <a:tbl>
              <a:tblPr>
                <a:tableStyleId>{5C22544A-7EE6-4342-B048-85BDC9FD1C3A}</a:tableStyleId>
              </a:tblPr>
              <a:tblGrid>
                <a:gridCol w="1496297">
                  <a:extLst>
                    <a:ext uri="{9D8B030D-6E8A-4147-A177-3AD203B41FA5}">
                      <a16:colId xmlns:a16="http://schemas.microsoft.com/office/drawing/2014/main" val="20000"/>
                    </a:ext>
                  </a:extLst>
                </a:gridCol>
              </a:tblGrid>
              <a:tr h="236538">
                <a:tc>
                  <a:txBody>
                    <a:bodyPr/>
                    <a:lstStyle/>
                    <a:p>
                      <a:r>
                        <a:rPr lang="en-US" sz="1500" dirty="0"/>
                        <a:t>Manulife</a:t>
                      </a:r>
                    </a:p>
                  </a:txBody>
                  <a:tcPr marL="7144" marR="7144" marT="7938" marB="0" anchor="ctr">
                    <a:solidFill>
                      <a:schemeClr val="bg1">
                        <a:lumMod val="95000"/>
                      </a:schemeClr>
                    </a:solidFill>
                  </a:tcPr>
                </a:tc>
                <a:extLst>
                  <a:ext uri="{0D108BD9-81ED-4DB2-BD59-A6C34878D82A}">
                    <a16:rowId xmlns:a16="http://schemas.microsoft.com/office/drawing/2014/main" val="10000"/>
                  </a:ext>
                </a:extLst>
              </a:tr>
              <a:tr h="236538">
                <a:tc>
                  <a:txBody>
                    <a:bodyPr/>
                    <a:lstStyle/>
                    <a:p>
                      <a:r>
                        <a:rPr lang="en-US" sz="1500" dirty="0"/>
                        <a:t>PWC</a:t>
                      </a:r>
                    </a:p>
                  </a:txBody>
                  <a:tcPr marL="7144" marR="7144" marT="7938" marB="0" anchor="ctr">
                    <a:solidFill>
                      <a:schemeClr val="bg1">
                        <a:lumMod val="85000"/>
                      </a:schemeClr>
                    </a:solidFill>
                  </a:tcPr>
                </a:tc>
                <a:extLst>
                  <a:ext uri="{0D108BD9-81ED-4DB2-BD59-A6C34878D82A}">
                    <a16:rowId xmlns:a16="http://schemas.microsoft.com/office/drawing/2014/main" val="10001"/>
                  </a:ext>
                </a:extLst>
              </a:tr>
              <a:tr h="236538">
                <a:tc>
                  <a:txBody>
                    <a:bodyPr/>
                    <a:lstStyle/>
                    <a:p>
                      <a:r>
                        <a:rPr lang="en-US" sz="1500" dirty="0"/>
                        <a:t>Herjavec </a:t>
                      </a:r>
                    </a:p>
                  </a:txBody>
                  <a:tcPr marL="7144" marR="7144" marT="7938" marB="0" anchor="ctr">
                    <a:solidFill>
                      <a:schemeClr val="bg1">
                        <a:lumMod val="95000"/>
                      </a:schemeClr>
                    </a:solidFill>
                  </a:tcPr>
                </a:tc>
                <a:extLst>
                  <a:ext uri="{0D108BD9-81ED-4DB2-BD59-A6C34878D82A}">
                    <a16:rowId xmlns:a16="http://schemas.microsoft.com/office/drawing/2014/main" val="10002"/>
                  </a:ext>
                </a:extLst>
              </a:tr>
              <a:tr h="236538">
                <a:tc>
                  <a:txBody>
                    <a:bodyPr/>
                    <a:lstStyle/>
                    <a:p>
                      <a:r>
                        <a:rPr lang="en-US" sz="1500" dirty="0"/>
                        <a:t>Four Seasons</a:t>
                      </a:r>
                    </a:p>
                  </a:txBody>
                  <a:tcPr marL="7144" marR="7144" marT="7938" marB="0" anchor="ctr">
                    <a:solidFill>
                      <a:schemeClr val="bg1">
                        <a:lumMod val="85000"/>
                      </a:schemeClr>
                    </a:solidFill>
                  </a:tcPr>
                </a:tc>
                <a:extLst>
                  <a:ext uri="{0D108BD9-81ED-4DB2-BD59-A6C34878D82A}">
                    <a16:rowId xmlns:a16="http://schemas.microsoft.com/office/drawing/2014/main" val="10003"/>
                  </a:ext>
                </a:extLst>
              </a:tr>
              <a:tr h="236538">
                <a:tc>
                  <a:txBody>
                    <a:bodyPr/>
                    <a:lstStyle/>
                    <a:p>
                      <a:r>
                        <a:rPr lang="en-US" sz="1500" dirty="0"/>
                        <a:t>CN Tower</a:t>
                      </a:r>
                    </a:p>
                  </a:txBody>
                  <a:tcPr marL="7144" marR="7144" marT="7938" marB="0" anchor="ctr">
                    <a:solidFill>
                      <a:schemeClr val="bg1">
                        <a:lumMod val="95000"/>
                      </a:schemeClr>
                    </a:solidFill>
                  </a:tcPr>
                </a:tc>
                <a:extLst>
                  <a:ext uri="{0D108BD9-81ED-4DB2-BD59-A6C34878D82A}">
                    <a16:rowId xmlns:a16="http://schemas.microsoft.com/office/drawing/2014/main" val="10004"/>
                  </a:ext>
                </a:extLst>
              </a:tr>
              <a:tr h="236538">
                <a:tc>
                  <a:txBody>
                    <a:bodyPr/>
                    <a:lstStyle/>
                    <a:p>
                      <a:endParaRPr lang="en-US" sz="1500" dirty="0"/>
                    </a:p>
                  </a:txBody>
                  <a:tcPr marL="7144" marR="7144" marT="7938" marB="0" anchor="ctr">
                    <a:solidFill>
                      <a:schemeClr val="bg1">
                        <a:lumMod val="85000"/>
                      </a:schemeClr>
                    </a:solidFill>
                  </a:tcPr>
                </a:tc>
                <a:extLst>
                  <a:ext uri="{0D108BD9-81ED-4DB2-BD59-A6C34878D82A}">
                    <a16:rowId xmlns:a16="http://schemas.microsoft.com/office/drawing/2014/main" val="10005"/>
                  </a:ext>
                </a:extLst>
              </a:tr>
            </a:tbl>
          </a:graphicData>
        </a:graphic>
      </p:graphicFrame>
      <p:grpSp>
        <p:nvGrpSpPr>
          <p:cNvPr id="10" name="Group 14">
            <a:extLst>
              <a:ext uri="{FF2B5EF4-FFF2-40B4-BE49-F238E27FC236}">
                <a16:creationId xmlns:a16="http://schemas.microsoft.com/office/drawing/2014/main" id="{6F9CB816-DD32-2C47-90C3-1474F735F1C3}"/>
              </a:ext>
            </a:extLst>
          </p:cNvPr>
          <p:cNvGrpSpPr/>
          <p:nvPr/>
        </p:nvGrpSpPr>
        <p:grpSpPr>
          <a:xfrm rot="10800000">
            <a:off x="395536" y="1069298"/>
            <a:ext cx="8103844" cy="60009"/>
            <a:chOff x="0" y="1117988"/>
            <a:chExt cx="12201098" cy="109182"/>
          </a:xfrm>
        </p:grpSpPr>
        <p:sp>
          <p:nvSpPr>
            <p:cNvPr id="11" name="Rectangle 10">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Rectangle 11">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240089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descr="圖片1.jpg"/>
          <p:cNvPicPr>
            <a:picLocks noChangeAspect="1"/>
          </p:cNvPicPr>
          <p:nvPr/>
        </p:nvPicPr>
        <p:blipFill>
          <a:blip r:embed="rId2" cstate="print"/>
          <a:stretch>
            <a:fillRect/>
          </a:stretch>
        </p:blipFill>
        <p:spPr>
          <a:xfrm>
            <a:off x="9" y="0"/>
            <a:ext cx="9143992" cy="5809828"/>
          </a:xfrm>
          <a:prstGeom prst="rect">
            <a:avLst/>
          </a:prstGeom>
        </p:spPr>
      </p:pic>
      <p:sp>
        <p:nvSpPr>
          <p:cNvPr id="6" name="TextBox 5">
            <a:extLst>
              <a:ext uri="{FF2B5EF4-FFF2-40B4-BE49-F238E27FC236}">
                <a16:creationId xmlns:a16="http://schemas.microsoft.com/office/drawing/2014/main" id="{4FF5AF5A-3637-0F43-9573-C6F4D8CF39B8}"/>
              </a:ext>
            </a:extLst>
          </p:cNvPr>
          <p:cNvSpPr txBox="1"/>
          <p:nvPr/>
        </p:nvSpPr>
        <p:spPr>
          <a:xfrm>
            <a:off x="2987824" y="265212"/>
            <a:ext cx="5500726" cy="646331"/>
          </a:xfrm>
          <a:prstGeom prst="rect">
            <a:avLst/>
          </a:prstGeom>
          <a:noFill/>
        </p:spPr>
        <p:txBody>
          <a:bodyPr wrap="square" rtlCol="0">
            <a:spAutoFit/>
          </a:bodyPr>
          <a:lstStyle/>
          <a:p>
            <a:r>
              <a:rPr lang="zh-TW" altLang="en-US" sz="3600" b="1" dirty="0">
                <a:latin typeface="新細明體"/>
                <a:ea typeface="新細明體"/>
                <a:cs typeface="新細明體"/>
              </a:rPr>
              <a:t>大學銜接課程</a:t>
            </a:r>
            <a:endParaRPr lang="en-US" sz="3600" b="1" dirty="0">
              <a:latin typeface="新細明體"/>
              <a:ea typeface="新細明體"/>
              <a:cs typeface="新細明體"/>
            </a:endParaRPr>
          </a:p>
        </p:txBody>
      </p:sp>
      <p:sp>
        <p:nvSpPr>
          <p:cNvPr id="2" name="TextBox 1">
            <a:extLst>
              <a:ext uri="{FF2B5EF4-FFF2-40B4-BE49-F238E27FC236}">
                <a16:creationId xmlns:a16="http://schemas.microsoft.com/office/drawing/2014/main" id="{31BF0BEB-2CB4-5A46-AB01-2A55B79B646A}"/>
              </a:ext>
            </a:extLst>
          </p:cNvPr>
          <p:cNvSpPr txBox="1"/>
          <p:nvPr/>
        </p:nvSpPr>
        <p:spPr>
          <a:xfrm>
            <a:off x="467544" y="1273324"/>
            <a:ext cx="8208912" cy="523220"/>
          </a:xfrm>
          <a:prstGeom prst="rect">
            <a:avLst/>
          </a:prstGeom>
          <a:noFill/>
        </p:spPr>
        <p:txBody>
          <a:bodyPr wrap="square" rtlCol="0">
            <a:spAutoFit/>
          </a:bodyPr>
          <a:lstStyle/>
          <a:p>
            <a:r>
              <a:rPr lang="en-US" sz="1400" b="1" i="1" dirty="0"/>
              <a:t>Successful completion of </a:t>
            </a:r>
            <a:r>
              <a:rPr lang="en-US" sz="1400" b="1" i="1" dirty="0">
                <a:solidFill>
                  <a:srgbClr val="AE1F23"/>
                </a:solidFill>
              </a:rPr>
              <a:t>Business Administration Co-op (1 year) </a:t>
            </a:r>
            <a:r>
              <a:rPr lang="en-US" sz="1400" b="1" i="1" dirty="0"/>
              <a:t>OR </a:t>
            </a:r>
            <a:r>
              <a:rPr lang="en-US" sz="1400" b="1" i="1" dirty="0">
                <a:solidFill>
                  <a:srgbClr val="AE1F23"/>
                </a:solidFill>
              </a:rPr>
              <a:t>Business Management Co-op (2 years) </a:t>
            </a:r>
            <a:r>
              <a:rPr lang="en-US" sz="1400" b="1" i="1" dirty="0"/>
              <a:t>at </a:t>
            </a:r>
            <a:r>
              <a:rPr lang="en-US" sz="1400" b="1" i="1" dirty="0" err="1"/>
              <a:t>TSoM</a:t>
            </a:r>
            <a:r>
              <a:rPr lang="en-US" sz="1400" b="1" i="1" dirty="0"/>
              <a:t> can offer pathway to University Canada West (Vancouver) and Yorkville University (Toronto).</a:t>
            </a:r>
          </a:p>
        </p:txBody>
      </p:sp>
      <p:sp>
        <p:nvSpPr>
          <p:cNvPr id="18" name="TextBox 17">
            <a:extLst>
              <a:ext uri="{FF2B5EF4-FFF2-40B4-BE49-F238E27FC236}">
                <a16:creationId xmlns:a16="http://schemas.microsoft.com/office/drawing/2014/main" id="{EE895A4B-EA13-F245-B2DD-92BC75B716A7}"/>
              </a:ext>
            </a:extLst>
          </p:cNvPr>
          <p:cNvSpPr txBox="1"/>
          <p:nvPr/>
        </p:nvSpPr>
        <p:spPr>
          <a:xfrm>
            <a:off x="251520" y="1849388"/>
            <a:ext cx="3735301" cy="338554"/>
          </a:xfrm>
          <a:prstGeom prst="rect">
            <a:avLst/>
          </a:prstGeom>
          <a:solidFill>
            <a:srgbClr val="C00000"/>
          </a:solidFill>
        </p:spPr>
        <p:txBody>
          <a:bodyPr wrap="square" rtlCol="0">
            <a:spAutoFit/>
          </a:bodyPr>
          <a:lstStyle/>
          <a:p>
            <a:pPr algn="ctr"/>
            <a:r>
              <a:rPr lang="zh-TW" altLang="en-US" sz="1600" dirty="0">
                <a:solidFill>
                  <a:schemeClr val="bg1"/>
                </a:solidFill>
              </a:rPr>
              <a:t>入學資格</a:t>
            </a:r>
            <a:endParaRPr lang="en-US" sz="1600" dirty="0">
              <a:solidFill>
                <a:schemeClr val="bg1"/>
              </a:solidFill>
            </a:endParaRPr>
          </a:p>
        </p:txBody>
      </p:sp>
      <p:sp>
        <p:nvSpPr>
          <p:cNvPr id="4" name="TextBox 3">
            <a:extLst>
              <a:ext uri="{FF2B5EF4-FFF2-40B4-BE49-F238E27FC236}">
                <a16:creationId xmlns:a16="http://schemas.microsoft.com/office/drawing/2014/main" id="{1E5F37C1-A022-1042-BC09-FA7FFD624C75}"/>
              </a:ext>
            </a:extLst>
          </p:cNvPr>
          <p:cNvSpPr txBox="1"/>
          <p:nvPr/>
        </p:nvSpPr>
        <p:spPr>
          <a:xfrm>
            <a:off x="395536" y="2281436"/>
            <a:ext cx="5125421" cy="307777"/>
          </a:xfrm>
          <a:prstGeom prst="rect">
            <a:avLst/>
          </a:prstGeom>
          <a:noFill/>
        </p:spPr>
        <p:txBody>
          <a:bodyPr wrap="none" rtlCol="0">
            <a:spAutoFit/>
          </a:bodyPr>
          <a:lstStyle/>
          <a:p>
            <a:r>
              <a:rPr lang="en-US" sz="1400" dirty="0"/>
              <a:t>➾</a:t>
            </a:r>
            <a:r>
              <a:rPr lang="zh-TW" altLang="en-US" sz="1400" dirty="0"/>
              <a:t> 成功取得商業管理或是企業管理文憑</a:t>
            </a:r>
            <a:r>
              <a:rPr lang="en-US" altLang="zh-TW" sz="1400" dirty="0"/>
              <a:t> </a:t>
            </a:r>
            <a:r>
              <a:rPr lang="zh-TW" altLang="en-US" sz="1400" dirty="0"/>
              <a:t>（必須完成實習時數）</a:t>
            </a:r>
            <a:endParaRPr lang="en-US" sz="1400" dirty="0"/>
          </a:p>
        </p:txBody>
      </p:sp>
      <p:sp>
        <p:nvSpPr>
          <p:cNvPr id="5" name="TextBox 4">
            <a:extLst>
              <a:ext uri="{FF2B5EF4-FFF2-40B4-BE49-F238E27FC236}">
                <a16:creationId xmlns:a16="http://schemas.microsoft.com/office/drawing/2014/main" id="{26561F94-851D-F54B-B23C-4F095F985FE4}"/>
              </a:ext>
            </a:extLst>
          </p:cNvPr>
          <p:cNvSpPr txBox="1"/>
          <p:nvPr/>
        </p:nvSpPr>
        <p:spPr>
          <a:xfrm>
            <a:off x="395536" y="2641476"/>
            <a:ext cx="3327253" cy="307777"/>
          </a:xfrm>
          <a:prstGeom prst="rect">
            <a:avLst/>
          </a:prstGeom>
          <a:noFill/>
        </p:spPr>
        <p:txBody>
          <a:bodyPr wrap="none" rtlCol="0">
            <a:spAutoFit/>
          </a:bodyPr>
          <a:lstStyle/>
          <a:p>
            <a:r>
              <a:rPr lang="en-US" sz="1400" dirty="0"/>
              <a:t>➾ </a:t>
            </a:r>
            <a:r>
              <a:rPr lang="zh-TW" altLang="en-US" sz="1400" dirty="0"/>
              <a:t>美科目在校成績不低於Ｃ（</a:t>
            </a:r>
            <a:r>
              <a:rPr lang="zh-TW" altLang="zh-TW" sz="1400" dirty="0"/>
              <a:t>6</a:t>
            </a:r>
            <a:r>
              <a:rPr lang="en-US" altLang="zh-TW" sz="1400" dirty="0"/>
              <a:t>0%</a:t>
            </a:r>
            <a:r>
              <a:rPr lang="zh-TW" altLang="en-US" sz="1400" dirty="0"/>
              <a:t> </a:t>
            </a:r>
            <a:r>
              <a:rPr lang="en-US" altLang="zh-TW" sz="1400" dirty="0"/>
              <a:t>-65</a:t>
            </a:r>
            <a:r>
              <a:rPr lang="en-US" sz="1400" b="1" dirty="0"/>
              <a:t>%)</a:t>
            </a:r>
          </a:p>
        </p:txBody>
      </p:sp>
      <p:sp>
        <p:nvSpPr>
          <p:cNvPr id="11" name="TextBox 10">
            <a:extLst>
              <a:ext uri="{FF2B5EF4-FFF2-40B4-BE49-F238E27FC236}">
                <a16:creationId xmlns:a16="http://schemas.microsoft.com/office/drawing/2014/main" id="{D7D76600-6372-084C-A799-AB4F2E8B4BC7}"/>
              </a:ext>
            </a:extLst>
          </p:cNvPr>
          <p:cNvSpPr txBox="1"/>
          <p:nvPr/>
        </p:nvSpPr>
        <p:spPr>
          <a:xfrm>
            <a:off x="214282" y="1071554"/>
            <a:ext cx="372568" cy="769441"/>
          </a:xfrm>
          <a:prstGeom prst="rect">
            <a:avLst/>
          </a:prstGeom>
          <a:noFill/>
        </p:spPr>
        <p:txBody>
          <a:bodyPr wrap="none" rtlCol="0">
            <a:spAutoFit/>
          </a:bodyPr>
          <a:lstStyle/>
          <a:p>
            <a:r>
              <a:rPr lang="en-US" sz="4400" dirty="0">
                <a:latin typeface="Adobe Caslon Pro" panose="0205050205050A020403" pitchFamily="18" charset="77"/>
                <a:ea typeface="1HoonWhayangyunwha" panose="02020603020101020101" pitchFamily="18" charset="-127"/>
              </a:rPr>
              <a:t>“</a:t>
            </a:r>
          </a:p>
        </p:txBody>
      </p:sp>
      <p:sp>
        <p:nvSpPr>
          <p:cNvPr id="19" name="TextBox 18">
            <a:extLst>
              <a:ext uri="{FF2B5EF4-FFF2-40B4-BE49-F238E27FC236}">
                <a16:creationId xmlns:a16="http://schemas.microsoft.com/office/drawing/2014/main" id="{876486A7-182C-9E41-BF24-689597702B66}"/>
              </a:ext>
            </a:extLst>
          </p:cNvPr>
          <p:cNvSpPr txBox="1"/>
          <p:nvPr/>
        </p:nvSpPr>
        <p:spPr>
          <a:xfrm>
            <a:off x="8604448" y="1057300"/>
            <a:ext cx="459370" cy="769441"/>
          </a:xfrm>
          <a:prstGeom prst="rect">
            <a:avLst/>
          </a:prstGeom>
          <a:noFill/>
        </p:spPr>
        <p:txBody>
          <a:bodyPr wrap="square" rtlCol="0">
            <a:spAutoFit/>
          </a:bodyPr>
          <a:lstStyle/>
          <a:p>
            <a:r>
              <a:rPr lang="en-US" sz="4400" dirty="0">
                <a:latin typeface="Adobe Caslon Pro" panose="0205050205050A020403" pitchFamily="18" charset="77"/>
                <a:ea typeface="1HoonWhayangyunwha" panose="02020603020101020101" pitchFamily="18" charset="-127"/>
              </a:rPr>
              <a:t>”</a:t>
            </a:r>
          </a:p>
        </p:txBody>
      </p:sp>
      <p:sp>
        <p:nvSpPr>
          <p:cNvPr id="20" name="Preparation 19">
            <a:extLst>
              <a:ext uri="{FF2B5EF4-FFF2-40B4-BE49-F238E27FC236}">
                <a16:creationId xmlns:a16="http://schemas.microsoft.com/office/drawing/2014/main" id="{CBA4E3CB-503B-3D45-848D-7905556CAD25}"/>
              </a:ext>
            </a:extLst>
          </p:cNvPr>
          <p:cNvSpPr/>
          <p:nvPr/>
        </p:nvSpPr>
        <p:spPr>
          <a:xfrm>
            <a:off x="128339" y="4094769"/>
            <a:ext cx="1591035" cy="450889"/>
          </a:xfrm>
          <a:prstGeom prst="flowChartPrepa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UCW</a:t>
            </a:r>
          </a:p>
        </p:txBody>
      </p:sp>
      <p:sp>
        <p:nvSpPr>
          <p:cNvPr id="21" name="TextBox 20">
            <a:extLst>
              <a:ext uri="{FF2B5EF4-FFF2-40B4-BE49-F238E27FC236}">
                <a16:creationId xmlns:a16="http://schemas.microsoft.com/office/drawing/2014/main" id="{3ED41999-6BF3-AD42-8C91-5B55313D194F}"/>
              </a:ext>
            </a:extLst>
          </p:cNvPr>
          <p:cNvSpPr txBox="1"/>
          <p:nvPr/>
        </p:nvSpPr>
        <p:spPr>
          <a:xfrm>
            <a:off x="1951772" y="4186276"/>
            <a:ext cx="2853077" cy="307777"/>
          </a:xfrm>
          <a:prstGeom prst="rect">
            <a:avLst/>
          </a:prstGeom>
          <a:noFill/>
        </p:spPr>
        <p:txBody>
          <a:bodyPr wrap="none" rtlCol="0">
            <a:spAutoFit/>
          </a:bodyPr>
          <a:lstStyle/>
          <a:p>
            <a:r>
              <a:rPr lang="en-US" sz="1400" dirty="0"/>
              <a:t>Bachelor of Commerce (120 </a:t>
            </a:r>
            <a:r>
              <a:rPr lang="zh-TW" altLang="en-US" sz="1400" dirty="0"/>
              <a:t>個學分</a:t>
            </a:r>
            <a:r>
              <a:rPr lang="en-US" sz="1400" dirty="0"/>
              <a:t>)</a:t>
            </a:r>
          </a:p>
        </p:txBody>
      </p:sp>
      <p:sp>
        <p:nvSpPr>
          <p:cNvPr id="22" name="Preparation 21">
            <a:extLst>
              <a:ext uri="{FF2B5EF4-FFF2-40B4-BE49-F238E27FC236}">
                <a16:creationId xmlns:a16="http://schemas.microsoft.com/office/drawing/2014/main" id="{72D1CA9B-B55B-2842-939E-0536DE1B73A3}"/>
              </a:ext>
            </a:extLst>
          </p:cNvPr>
          <p:cNvSpPr/>
          <p:nvPr/>
        </p:nvSpPr>
        <p:spPr>
          <a:xfrm>
            <a:off x="109416" y="4798377"/>
            <a:ext cx="1591036" cy="450889"/>
          </a:xfrm>
          <a:prstGeom prst="flowChartPrepa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Yorkville</a:t>
            </a:r>
          </a:p>
        </p:txBody>
      </p:sp>
      <p:sp>
        <p:nvSpPr>
          <p:cNvPr id="23" name="TextBox 22">
            <a:extLst>
              <a:ext uri="{FF2B5EF4-FFF2-40B4-BE49-F238E27FC236}">
                <a16:creationId xmlns:a16="http://schemas.microsoft.com/office/drawing/2014/main" id="{EAC993DA-3478-4F4D-AE2D-0E0BB5D96248}"/>
              </a:ext>
            </a:extLst>
          </p:cNvPr>
          <p:cNvSpPr txBox="1"/>
          <p:nvPr/>
        </p:nvSpPr>
        <p:spPr>
          <a:xfrm>
            <a:off x="1967951" y="4705815"/>
            <a:ext cx="2969226" cy="523220"/>
          </a:xfrm>
          <a:prstGeom prst="rect">
            <a:avLst/>
          </a:prstGeom>
          <a:noFill/>
        </p:spPr>
        <p:txBody>
          <a:bodyPr wrap="square" rtlCol="0">
            <a:spAutoFit/>
          </a:bodyPr>
          <a:lstStyle/>
          <a:p>
            <a:r>
              <a:rPr lang="en-US" sz="1400" dirty="0"/>
              <a:t>Bachelor of Business Administration </a:t>
            </a:r>
            <a:br>
              <a:rPr lang="en-US" sz="1400" dirty="0"/>
            </a:br>
            <a:r>
              <a:rPr lang="en-US" sz="1400" dirty="0"/>
              <a:t>(120 </a:t>
            </a:r>
            <a:r>
              <a:rPr lang="zh-TW" altLang="en-US" sz="1400" dirty="0"/>
              <a:t>個學分</a:t>
            </a:r>
            <a:r>
              <a:rPr lang="en-US" sz="1400" dirty="0"/>
              <a:t>)</a:t>
            </a:r>
          </a:p>
        </p:txBody>
      </p:sp>
      <p:sp>
        <p:nvSpPr>
          <p:cNvPr id="24" name="Rounded Rectangle 23">
            <a:extLst>
              <a:ext uri="{FF2B5EF4-FFF2-40B4-BE49-F238E27FC236}">
                <a16:creationId xmlns:a16="http://schemas.microsoft.com/office/drawing/2014/main" id="{F25DEF1D-D244-DD4F-BE14-556300F7469B}"/>
              </a:ext>
            </a:extLst>
          </p:cNvPr>
          <p:cNvSpPr/>
          <p:nvPr/>
        </p:nvSpPr>
        <p:spPr>
          <a:xfrm>
            <a:off x="2430548" y="3242094"/>
            <a:ext cx="1997775" cy="393603"/>
          </a:xfrm>
          <a:prstGeom prst="round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科系</a:t>
            </a:r>
            <a:endParaRPr lang="en-US" dirty="0"/>
          </a:p>
        </p:txBody>
      </p:sp>
      <p:sp>
        <p:nvSpPr>
          <p:cNvPr id="25" name="Rounded Rectangle 24">
            <a:extLst>
              <a:ext uri="{FF2B5EF4-FFF2-40B4-BE49-F238E27FC236}">
                <a16:creationId xmlns:a16="http://schemas.microsoft.com/office/drawing/2014/main" id="{4E2F8154-65EF-974B-82B8-DA05AD93D362}"/>
              </a:ext>
            </a:extLst>
          </p:cNvPr>
          <p:cNvSpPr/>
          <p:nvPr/>
        </p:nvSpPr>
        <p:spPr>
          <a:xfrm>
            <a:off x="6143636" y="3214695"/>
            <a:ext cx="2202150" cy="392739"/>
          </a:xfrm>
          <a:prstGeom prst="round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可扣抵學分</a:t>
            </a:r>
            <a:endParaRPr lang="en-US" dirty="0"/>
          </a:p>
        </p:txBody>
      </p:sp>
      <p:sp>
        <p:nvSpPr>
          <p:cNvPr id="26" name="TextBox 25">
            <a:extLst>
              <a:ext uri="{FF2B5EF4-FFF2-40B4-BE49-F238E27FC236}">
                <a16:creationId xmlns:a16="http://schemas.microsoft.com/office/drawing/2014/main" id="{00F85DC9-6C9B-EC44-8075-E53ADEAEBA6C}"/>
              </a:ext>
            </a:extLst>
          </p:cNvPr>
          <p:cNvSpPr txBox="1"/>
          <p:nvPr/>
        </p:nvSpPr>
        <p:spPr>
          <a:xfrm>
            <a:off x="5286387" y="3690948"/>
            <a:ext cx="1730311" cy="276999"/>
          </a:xfrm>
          <a:prstGeom prst="rect">
            <a:avLst/>
          </a:prstGeom>
          <a:noFill/>
        </p:spPr>
        <p:txBody>
          <a:bodyPr wrap="none" rtlCol="0">
            <a:spAutoFit/>
          </a:bodyPr>
          <a:lstStyle/>
          <a:p>
            <a:r>
              <a:rPr lang="en-US" sz="1200" b="1" dirty="0"/>
              <a:t>Business Administration </a:t>
            </a:r>
          </a:p>
        </p:txBody>
      </p:sp>
      <p:sp>
        <p:nvSpPr>
          <p:cNvPr id="27" name="TextBox 26">
            <a:extLst>
              <a:ext uri="{FF2B5EF4-FFF2-40B4-BE49-F238E27FC236}">
                <a16:creationId xmlns:a16="http://schemas.microsoft.com/office/drawing/2014/main" id="{8D5AE993-9B76-6C46-8B5C-E83CE141888B}"/>
              </a:ext>
            </a:extLst>
          </p:cNvPr>
          <p:cNvSpPr txBox="1"/>
          <p:nvPr/>
        </p:nvSpPr>
        <p:spPr>
          <a:xfrm>
            <a:off x="7358089" y="3690948"/>
            <a:ext cx="1628345" cy="276999"/>
          </a:xfrm>
          <a:prstGeom prst="rect">
            <a:avLst/>
          </a:prstGeom>
          <a:noFill/>
        </p:spPr>
        <p:txBody>
          <a:bodyPr wrap="none" rtlCol="0">
            <a:spAutoFit/>
          </a:bodyPr>
          <a:lstStyle/>
          <a:p>
            <a:r>
              <a:rPr lang="en-US" sz="1200" b="1" dirty="0"/>
              <a:t>Business Management</a:t>
            </a:r>
          </a:p>
        </p:txBody>
      </p:sp>
      <p:sp>
        <p:nvSpPr>
          <p:cNvPr id="29" name="TextBox 28">
            <a:extLst>
              <a:ext uri="{FF2B5EF4-FFF2-40B4-BE49-F238E27FC236}">
                <a16:creationId xmlns:a16="http://schemas.microsoft.com/office/drawing/2014/main" id="{737483A1-418F-7346-86BE-A1C6E3C366E5}"/>
              </a:ext>
            </a:extLst>
          </p:cNvPr>
          <p:cNvSpPr txBox="1"/>
          <p:nvPr/>
        </p:nvSpPr>
        <p:spPr>
          <a:xfrm>
            <a:off x="5664633" y="4773296"/>
            <a:ext cx="945854" cy="307777"/>
          </a:xfrm>
          <a:prstGeom prst="rect">
            <a:avLst/>
          </a:prstGeom>
          <a:noFill/>
        </p:spPr>
        <p:txBody>
          <a:bodyPr wrap="none" rtlCol="0">
            <a:spAutoFit/>
          </a:bodyPr>
          <a:lstStyle/>
          <a:p>
            <a:r>
              <a:rPr lang="en-US" sz="1400" dirty="0"/>
              <a:t>21 </a:t>
            </a:r>
            <a:r>
              <a:rPr lang="zh-TW" altLang="en-US" sz="1400" dirty="0"/>
              <a:t>個學分</a:t>
            </a:r>
            <a:endParaRPr lang="en-US" sz="1400" dirty="0"/>
          </a:p>
        </p:txBody>
      </p:sp>
      <p:sp>
        <p:nvSpPr>
          <p:cNvPr id="32" name="TextBox 31">
            <a:extLst>
              <a:ext uri="{FF2B5EF4-FFF2-40B4-BE49-F238E27FC236}">
                <a16:creationId xmlns:a16="http://schemas.microsoft.com/office/drawing/2014/main" id="{BBB5CD0F-CE3D-9B47-B700-A6B50E66DC73}"/>
              </a:ext>
            </a:extLst>
          </p:cNvPr>
          <p:cNvSpPr txBox="1"/>
          <p:nvPr/>
        </p:nvSpPr>
        <p:spPr>
          <a:xfrm>
            <a:off x="7582685" y="4782012"/>
            <a:ext cx="945854" cy="307777"/>
          </a:xfrm>
          <a:prstGeom prst="rect">
            <a:avLst/>
          </a:prstGeom>
          <a:noFill/>
        </p:spPr>
        <p:txBody>
          <a:bodyPr wrap="none" rtlCol="0">
            <a:spAutoFit/>
          </a:bodyPr>
          <a:lstStyle/>
          <a:p>
            <a:r>
              <a:rPr lang="en-US" sz="1400" dirty="0"/>
              <a:t>30 </a:t>
            </a:r>
            <a:r>
              <a:rPr lang="zh-TW" altLang="en-US" sz="1400" dirty="0"/>
              <a:t>個學分</a:t>
            </a:r>
            <a:endParaRPr lang="en-US" sz="1400" dirty="0"/>
          </a:p>
        </p:txBody>
      </p:sp>
      <p:sp>
        <p:nvSpPr>
          <p:cNvPr id="33" name="TextBox 32">
            <a:extLst>
              <a:ext uri="{FF2B5EF4-FFF2-40B4-BE49-F238E27FC236}">
                <a16:creationId xmlns:a16="http://schemas.microsoft.com/office/drawing/2014/main" id="{D4CFE3F7-78F2-9344-8035-21E2F40A6E5E}"/>
              </a:ext>
            </a:extLst>
          </p:cNvPr>
          <p:cNvSpPr txBox="1"/>
          <p:nvPr/>
        </p:nvSpPr>
        <p:spPr>
          <a:xfrm>
            <a:off x="7606631" y="4187411"/>
            <a:ext cx="945854" cy="307777"/>
          </a:xfrm>
          <a:prstGeom prst="rect">
            <a:avLst/>
          </a:prstGeom>
          <a:noFill/>
        </p:spPr>
        <p:txBody>
          <a:bodyPr wrap="none" rtlCol="0">
            <a:spAutoFit/>
          </a:bodyPr>
          <a:lstStyle/>
          <a:p>
            <a:r>
              <a:rPr lang="en-US" sz="1400" dirty="0"/>
              <a:t>42 </a:t>
            </a:r>
            <a:r>
              <a:rPr lang="zh-TW" altLang="en-US" sz="1400" dirty="0"/>
              <a:t>個學分</a:t>
            </a:r>
            <a:endParaRPr lang="en-US" sz="1400" dirty="0"/>
          </a:p>
        </p:txBody>
      </p:sp>
      <p:sp>
        <p:nvSpPr>
          <p:cNvPr id="34" name="TextBox 33">
            <a:extLst>
              <a:ext uri="{FF2B5EF4-FFF2-40B4-BE49-F238E27FC236}">
                <a16:creationId xmlns:a16="http://schemas.microsoft.com/office/drawing/2014/main" id="{E023FF14-9699-EE47-96B8-D095E19C7D52}"/>
              </a:ext>
            </a:extLst>
          </p:cNvPr>
          <p:cNvSpPr txBox="1"/>
          <p:nvPr/>
        </p:nvSpPr>
        <p:spPr>
          <a:xfrm>
            <a:off x="5651529" y="4186354"/>
            <a:ext cx="945854" cy="307777"/>
          </a:xfrm>
          <a:prstGeom prst="rect">
            <a:avLst/>
          </a:prstGeom>
          <a:noFill/>
        </p:spPr>
        <p:txBody>
          <a:bodyPr wrap="none" rtlCol="0">
            <a:spAutoFit/>
          </a:bodyPr>
          <a:lstStyle/>
          <a:p>
            <a:r>
              <a:rPr lang="en-US" sz="1400" dirty="0"/>
              <a:t>24 </a:t>
            </a:r>
            <a:r>
              <a:rPr lang="zh-TW" altLang="en-US" sz="1400" dirty="0"/>
              <a:t>個學分</a:t>
            </a:r>
            <a:endParaRPr lang="en-US" sz="1400" dirty="0"/>
          </a:p>
        </p:txBody>
      </p:sp>
      <p:cxnSp>
        <p:nvCxnSpPr>
          <p:cNvPr id="36" name="Straight Connector 35">
            <a:extLst>
              <a:ext uri="{FF2B5EF4-FFF2-40B4-BE49-F238E27FC236}">
                <a16:creationId xmlns:a16="http://schemas.microsoft.com/office/drawing/2014/main" id="{C61704AE-C464-C64A-A792-5CE91BAAB03E}"/>
              </a:ext>
            </a:extLst>
          </p:cNvPr>
          <p:cNvCxnSpPr>
            <a:cxnSpLocks/>
          </p:cNvCxnSpPr>
          <p:nvPr/>
        </p:nvCxnSpPr>
        <p:spPr>
          <a:xfrm>
            <a:off x="1843658" y="3989660"/>
            <a:ext cx="0" cy="1444917"/>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F6193511-A0EE-704D-B02E-27E789436218}"/>
              </a:ext>
            </a:extLst>
          </p:cNvPr>
          <p:cNvCxnSpPr/>
          <p:nvPr/>
        </p:nvCxnSpPr>
        <p:spPr>
          <a:xfrm>
            <a:off x="5135741" y="3588832"/>
            <a:ext cx="0" cy="1823773"/>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657911E-AC80-344D-882A-9FA9AF775B57}"/>
              </a:ext>
            </a:extLst>
          </p:cNvPr>
          <p:cNvCxnSpPr/>
          <p:nvPr/>
        </p:nvCxnSpPr>
        <p:spPr>
          <a:xfrm>
            <a:off x="7143768" y="3631414"/>
            <a:ext cx="0" cy="1823773"/>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D89A5817-7C01-9649-BA9C-C943020C0A43}"/>
              </a:ext>
            </a:extLst>
          </p:cNvPr>
          <p:cNvCxnSpPr>
            <a:cxnSpLocks/>
          </p:cNvCxnSpPr>
          <p:nvPr/>
        </p:nvCxnSpPr>
        <p:spPr>
          <a:xfrm>
            <a:off x="171480" y="4009628"/>
            <a:ext cx="8972520" cy="0"/>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1" name="Group 14">
            <a:extLst>
              <a:ext uri="{FF2B5EF4-FFF2-40B4-BE49-F238E27FC236}">
                <a16:creationId xmlns:a16="http://schemas.microsoft.com/office/drawing/2014/main" id="{6F9CB816-DD32-2C47-90C3-1474F735F1C3}"/>
              </a:ext>
            </a:extLst>
          </p:cNvPr>
          <p:cNvGrpSpPr/>
          <p:nvPr/>
        </p:nvGrpSpPr>
        <p:grpSpPr>
          <a:xfrm rot="10800000">
            <a:off x="395536" y="985293"/>
            <a:ext cx="8103844" cy="60009"/>
            <a:chOff x="0" y="1117988"/>
            <a:chExt cx="12201098" cy="109182"/>
          </a:xfrm>
        </p:grpSpPr>
        <p:sp>
          <p:nvSpPr>
            <p:cNvPr id="40"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230859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圖片1.jpg"/>
          <p:cNvPicPr>
            <a:picLocks noChangeAspect="1"/>
          </p:cNvPicPr>
          <p:nvPr/>
        </p:nvPicPr>
        <p:blipFill>
          <a:blip r:embed="rId3" cstate="print"/>
          <a:stretch>
            <a:fillRect/>
          </a:stretch>
        </p:blipFill>
        <p:spPr>
          <a:xfrm>
            <a:off x="-1" y="-59554"/>
            <a:ext cx="9144001" cy="5869382"/>
          </a:xfrm>
          <a:prstGeom prst="rect">
            <a:avLst/>
          </a:prstGeom>
        </p:spPr>
      </p:pic>
      <p:sp>
        <p:nvSpPr>
          <p:cNvPr id="4" name="TextBox 3"/>
          <p:cNvSpPr txBox="1"/>
          <p:nvPr/>
        </p:nvSpPr>
        <p:spPr>
          <a:xfrm>
            <a:off x="2915816" y="193204"/>
            <a:ext cx="4752528" cy="584776"/>
          </a:xfrm>
          <a:prstGeom prst="rect">
            <a:avLst/>
          </a:prstGeom>
          <a:noFill/>
        </p:spPr>
        <p:txBody>
          <a:bodyPr wrap="square" rtlCol="0">
            <a:spAutoFit/>
          </a:bodyPr>
          <a:lstStyle/>
          <a:p>
            <a:pPr marL="176213" indent="-176213">
              <a:buClr>
                <a:srgbClr val="90191C"/>
              </a:buClr>
            </a:pPr>
            <a:r>
              <a:rPr lang="zh-TW" altLang="en-US" sz="3200" b="1" dirty="0"/>
              <a:t>國際學生申請流程</a:t>
            </a:r>
            <a:endParaRPr lang="en-CA" sz="3200" b="1" dirty="0"/>
          </a:p>
        </p:txBody>
      </p:sp>
      <p:sp>
        <p:nvSpPr>
          <p:cNvPr id="6" name="Content Placeholder 2"/>
          <p:cNvSpPr>
            <a:spLocks noGrp="1"/>
          </p:cNvSpPr>
          <p:nvPr>
            <p:ph idx="1"/>
          </p:nvPr>
        </p:nvSpPr>
        <p:spPr>
          <a:xfrm>
            <a:off x="608648" y="1905004"/>
            <a:ext cx="7916900" cy="2712359"/>
          </a:xfrm>
        </p:spPr>
        <p:txBody>
          <a:bodyPr>
            <a:noAutofit/>
          </a:bodyPr>
          <a:lstStyle/>
          <a:p>
            <a:pPr marL="0" indent="0">
              <a:buClr>
                <a:srgbClr val="90191C"/>
              </a:buClr>
              <a:buNone/>
            </a:pPr>
            <a:endParaRPr lang="en-US" sz="1300" dirty="0"/>
          </a:p>
          <a:p>
            <a:pPr marL="0" indent="0">
              <a:buClr>
                <a:srgbClr val="90191C"/>
              </a:buClr>
              <a:buNone/>
            </a:pPr>
            <a:endParaRPr lang="en-US" sz="1300" dirty="0"/>
          </a:p>
        </p:txBody>
      </p:sp>
      <p:sp>
        <p:nvSpPr>
          <p:cNvPr id="2" name="Rectangle 1"/>
          <p:cNvSpPr/>
          <p:nvPr/>
        </p:nvSpPr>
        <p:spPr>
          <a:xfrm>
            <a:off x="539552" y="1057300"/>
            <a:ext cx="8280920" cy="4020588"/>
          </a:xfrm>
          <a:prstGeom prst="rect">
            <a:avLst/>
          </a:prstGeom>
        </p:spPr>
        <p:txBody>
          <a:bodyPr wrap="square">
            <a:spAutoFit/>
          </a:bodyPr>
          <a:lstStyle/>
          <a:p>
            <a:pPr marL="176213" lvl="0" indent="-176213">
              <a:lnSpc>
                <a:spcPct val="120000"/>
              </a:lnSpc>
              <a:buClr>
                <a:srgbClr val="90191C"/>
              </a:buClr>
              <a:buSzPct val="80000"/>
            </a:pPr>
            <a:r>
              <a:rPr lang="en-GB" sz="1400" b="1" dirty="0">
                <a:solidFill>
                  <a:prstClr val="black"/>
                </a:solidFill>
              </a:rPr>
              <a:t>Step 1: </a:t>
            </a:r>
            <a:r>
              <a:rPr lang="zh-TW" altLang="en-US" sz="1400" b="1" dirty="0">
                <a:solidFill>
                  <a:prstClr val="black"/>
                </a:solidFill>
              </a:rPr>
              <a:t>填寫網路報名表並且上傳所有需要的文件</a:t>
            </a:r>
            <a:r>
              <a:rPr lang="en-US" altLang="zh-TW" sz="1400" b="1" dirty="0">
                <a:solidFill>
                  <a:prstClr val="black"/>
                </a:solidFill>
              </a:rPr>
              <a:t>(</a:t>
            </a:r>
            <a:r>
              <a:rPr lang="zh-TW" altLang="en-US" sz="1400" b="1" dirty="0">
                <a:solidFill>
                  <a:prstClr val="black"/>
                </a:solidFill>
              </a:rPr>
              <a:t> 護照</a:t>
            </a:r>
            <a:r>
              <a:rPr lang="en-US" altLang="zh-TW" sz="1400" b="1" dirty="0">
                <a:solidFill>
                  <a:prstClr val="black"/>
                </a:solidFill>
              </a:rPr>
              <a:t>/</a:t>
            </a:r>
            <a:r>
              <a:rPr lang="zh-TW" altLang="en-US" sz="1400" b="1" dirty="0">
                <a:solidFill>
                  <a:prstClr val="black"/>
                </a:solidFill>
              </a:rPr>
              <a:t>英文成績</a:t>
            </a:r>
            <a:r>
              <a:rPr lang="en-US" altLang="zh-TW" sz="1400" b="1" dirty="0">
                <a:solidFill>
                  <a:prstClr val="black"/>
                </a:solidFill>
              </a:rPr>
              <a:t>/</a:t>
            </a:r>
            <a:r>
              <a:rPr lang="zh-TW" altLang="en-US" sz="1400" b="1" dirty="0">
                <a:solidFill>
                  <a:prstClr val="black"/>
                </a:solidFill>
              </a:rPr>
              <a:t>文憑）</a:t>
            </a:r>
            <a:br>
              <a:rPr lang="en-US" altLang="zh-TW" sz="1400" b="1" dirty="0">
                <a:solidFill>
                  <a:prstClr val="black"/>
                </a:solidFill>
              </a:rPr>
            </a:br>
            <a:r>
              <a:rPr lang="en-US" altLang="zh-TW" sz="1400" b="1" dirty="0">
                <a:solidFill>
                  <a:prstClr val="black"/>
                </a:solidFill>
              </a:rPr>
              <a:t>          </a:t>
            </a:r>
            <a:r>
              <a:rPr lang="zh-TW" altLang="en-US" sz="1400" b="1" dirty="0">
                <a:solidFill>
                  <a:prstClr val="black"/>
                </a:solidFill>
              </a:rPr>
              <a:t>（若沒有雅思成績</a:t>
            </a:r>
            <a:r>
              <a:rPr lang="en-US" altLang="zh-TW" sz="1400" b="1" dirty="0">
                <a:solidFill>
                  <a:prstClr val="black"/>
                </a:solidFill>
              </a:rPr>
              <a:t>,</a:t>
            </a:r>
            <a:r>
              <a:rPr lang="zh-TW" altLang="en-US" sz="1400" b="1" dirty="0">
                <a:solidFill>
                  <a:prstClr val="black"/>
                </a:solidFill>
              </a:rPr>
              <a:t> 請先通過ＴＬＧ英文測驗判定英文程度）</a:t>
            </a:r>
            <a:endParaRPr lang="en-US" altLang="zh-TW" sz="1400" b="1" dirty="0">
              <a:solidFill>
                <a:prstClr val="black"/>
              </a:solidFill>
            </a:endParaRPr>
          </a:p>
          <a:p>
            <a:pPr marL="176213" lvl="0" indent="-176213">
              <a:lnSpc>
                <a:spcPct val="200000"/>
              </a:lnSpc>
              <a:buClr>
                <a:srgbClr val="90191C"/>
              </a:buClr>
              <a:buSzPct val="80000"/>
            </a:pPr>
            <a:r>
              <a:rPr lang="en-GB" sz="1400" b="1" dirty="0">
                <a:solidFill>
                  <a:prstClr val="black"/>
                </a:solidFill>
              </a:rPr>
              <a:t>Step 2: </a:t>
            </a:r>
            <a:r>
              <a:rPr lang="zh-TW" altLang="en-US" sz="1400" b="1" dirty="0">
                <a:solidFill>
                  <a:prstClr val="black"/>
                </a:solidFill>
              </a:rPr>
              <a:t>學校審件通過後會發送</a:t>
            </a:r>
            <a:r>
              <a:rPr lang="en-US" altLang="zh-TW" sz="1400" b="1" dirty="0" err="1">
                <a:solidFill>
                  <a:prstClr val="black"/>
                </a:solidFill>
              </a:rPr>
              <a:t>wonderlic</a:t>
            </a:r>
            <a:r>
              <a:rPr lang="zh-TW" altLang="en-US" sz="1400" b="1" dirty="0">
                <a:solidFill>
                  <a:prstClr val="black"/>
                </a:solidFill>
              </a:rPr>
              <a:t>測驗連結至學生郵箱</a:t>
            </a:r>
            <a:endParaRPr lang="en-US" altLang="zh-TW" sz="1400" b="1" dirty="0">
              <a:solidFill>
                <a:prstClr val="black"/>
              </a:solidFill>
            </a:endParaRPr>
          </a:p>
          <a:p>
            <a:pPr marL="176213" lvl="0" indent="-176213">
              <a:lnSpc>
                <a:spcPct val="200000"/>
              </a:lnSpc>
              <a:buClr>
                <a:srgbClr val="90191C"/>
              </a:buClr>
              <a:buSzPct val="80000"/>
            </a:pPr>
            <a:r>
              <a:rPr lang="en-GB" sz="1400" b="1" dirty="0">
                <a:solidFill>
                  <a:prstClr val="black"/>
                </a:solidFill>
              </a:rPr>
              <a:t>Step 3: </a:t>
            </a:r>
            <a:r>
              <a:rPr lang="en-US" altLang="zh-TW" sz="1400" b="1" dirty="0" err="1">
                <a:solidFill>
                  <a:prstClr val="black"/>
                </a:solidFill>
              </a:rPr>
              <a:t>Wonderlic</a:t>
            </a:r>
            <a:r>
              <a:rPr lang="zh-TW" altLang="en-US" sz="1400" b="1" dirty="0">
                <a:solidFill>
                  <a:prstClr val="black"/>
                </a:solidFill>
              </a:rPr>
              <a:t> 測驗通過後核發</a:t>
            </a:r>
            <a:r>
              <a:rPr lang="en-US" altLang="zh-TW" sz="1400" b="1" dirty="0">
                <a:solidFill>
                  <a:prstClr val="black"/>
                </a:solidFill>
              </a:rPr>
              <a:t> INVOICE</a:t>
            </a:r>
            <a:r>
              <a:rPr lang="zh-TW" altLang="en-US" sz="1400" b="1" dirty="0">
                <a:solidFill>
                  <a:prstClr val="black"/>
                </a:solidFill>
              </a:rPr>
              <a:t> </a:t>
            </a:r>
            <a:r>
              <a:rPr lang="zh-CHT" altLang="en-US" sz="1400" b="1" dirty="0">
                <a:solidFill>
                  <a:prstClr val="black"/>
                </a:solidFill>
                <a:ea typeface="新細明體"/>
                <a:cs typeface="新細明體"/>
              </a:rPr>
              <a:t>和</a:t>
            </a:r>
            <a:r>
              <a:rPr lang="zh-TW" altLang="en-US" sz="1400" b="1" dirty="0">
                <a:solidFill>
                  <a:prstClr val="black"/>
                </a:solidFill>
                <a:ea typeface="新細明體"/>
                <a:cs typeface="新細明體"/>
              </a:rPr>
              <a:t> </a:t>
            </a:r>
            <a:r>
              <a:rPr lang="zh-CHT" altLang="en-US" sz="1400" b="1" dirty="0">
                <a:solidFill>
                  <a:prstClr val="black"/>
                </a:solidFill>
                <a:ea typeface="新細明體"/>
                <a:cs typeface="新細明體"/>
              </a:rPr>
              <a:t>註冊合</a:t>
            </a:r>
            <a:r>
              <a:rPr lang="zh-TW" altLang="en-US" sz="1400" b="1" dirty="0">
                <a:solidFill>
                  <a:prstClr val="black"/>
                </a:solidFill>
                <a:ea typeface="新細明體"/>
                <a:cs typeface="新細明體"/>
              </a:rPr>
              <a:t>約</a:t>
            </a:r>
            <a:endParaRPr lang="en-US" altLang="zh-CHT" sz="1400" b="1" dirty="0">
              <a:solidFill>
                <a:prstClr val="black"/>
              </a:solidFill>
              <a:ea typeface="新細明體"/>
              <a:cs typeface="新細明體"/>
            </a:endParaRPr>
          </a:p>
          <a:p>
            <a:pPr marL="176213" lvl="0" indent="-176213">
              <a:lnSpc>
                <a:spcPct val="200000"/>
              </a:lnSpc>
              <a:buClr>
                <a:srgbClr val="90191C"/>
              </a:buClr>
              <a:buSzPct val="80000"/>
            </a:pPr>
            <a:r>
              <a:rPr lang="en-GB" sz="1400" b="1" dirty="0">
                <a:solidFill>
                  <a:prstClr val="black"/>
                </a:solidFill>
              </a:rPr>
              <a:t>Step </a:t>
            </a:r>
            <a:r>
              <a:rPr lang="en-US" altLang="zh-TW" sz="1400" b="1" dirty="0">
                <a:solidFill>
                  <a:prstClr val="black"/>
                </a:solidFill>
              </a:rPr>
              <a:t>4</a:t>
            </a:r>
            <a:r>
              <a:rPr lang="en-GB" sz="1400" b="1" dirty="0">
                <a:solidFill>
                  <a:prstClr val="black"/>
                </a:solidFill>
              </a:rPr>
              <a:t>: </a:t>
            </a:r>
            <a:r>
              <a:rPr lang="zh-TW" altLang="en-US" sz="1400" b="1" dirty="0">
                <a:solidFill>
                  <a:prstClr val="black"/>
                </a:solidFill>
                <a:latin typeface="新細明體"/>
                <a:ea typeface="新細明體"/>
                <a:cs typeface="新細明體"/>
              </a:rPr>
              <a:t>簽訂入學合約</a:t>
            </a:r>
            <a:endParaRPr lang="en-GB" sz="1400" b="1" dirty="0">
              <a:solidFill>
                <a:prstClr val="black"/>
              </a:solidFill>
              <a:latin typeface="新細明體"/>
              <a:ea typeface="新細明體"/>
              <a:cs typeface="新細明體"/>
            </a:endParaRPr>
          </a:p>
          <a:p>
            <a:pPr marL="176213" lvl="0" indent="-176213">
              <a:lnSpc>
                <a:spcPct val="200000"/>
              </a:lnSpc>
              <a:buClr>
                <a:srgbClr val="90191C"/>
              </a:buClr>
              <a:buSzPct val="80000"/>
            </a:pPr>
            <a:r>
              <a:rPr lang="en-GB" sz="1400" b="1" dirty="0">
                <a:solidFill>
                  <a:prstClr val="black"/>
                </a:solidFill>
              </a:rPr>
              <a:t>Step </a:t>
            </a:r>
            <a:r>
              <a:rPr lang="en-US" altLang="zh-TW" sz="1400" b="1" dirty="0">
                <a:solidFill>
                  <a:prstClr val="black"/>
                </a:solidFill>
              </a:rPr>
              <a:t>5</a:t>
            </a:r>
            <a:r>
              <a:rPr lang="en-GB" sz="1400" b="1" dirty="0">
                <a:solidFill>
                  <a:prstClr val="black"/>
                </a:solidFill>
              </a:rPr>
              <a:t>: </a:t>
            </a:r>
            <a:r>
              <a:rPr lang="zh-CHT" altLang="en-US" sz="1400" b="1" dirty="0">
                <a:solidFill>
                  <a:prstClr val="black"/>
                </a:solidFill>
                <a:ea typeface="新細明體"/>
                <a:cs typeface="新細明體"/>
              </a:rPr>
              <a:t>按照發票上的說明，向</a:t>
            </a:r>
            <a:r>
              <a:rPr lang="zh-TW" altLang="en-US" sz="1400" b="1" dirty="0">
                <a:solidFill>
                  <a:prstClr val="black"/>
                </a:solidFill>
                <a:ea typeface="新細明體"/>
                <a:cs typeface="新細明體"/>
              </a:rPr>
              <a:t>多倫多商學院繳</a:t>
            </a:r>
            <a:r>
              <a:rPr lang="zh-CHT" altLang="en-US" sz="1400" b="1" dirty="0">
                <a:solidFill>
                  <a:prstClr val="black"/>
                </a:solidFill>
                <a:ea typeface="新細明體"/>
                <a:cs typeface="新細明體"/>
              </a:rPr>
              <a:t>付</a:t>
            </a:r>
            <a:r>
              <a:rPr lang="en-US" altLang="zh-CHT" sz="1400" b="1" dirty="0">
                <a:solidFill>
                  <a:prstClr val="black"/>
                </a:solidFill>
                <a:ea typeface="新細明體"/>
                <a:cs typeface="新細明體"/>
              </a:rPr>
              <a:t>50</a:t>
            </a:r>
            <a:r>
              <a:rPr lang="zh-CHT" altLang="en-US" sz="1400" b="1" dirty="0">
                <a:solidFill>
                  <a:prstClr val="black"/>
                </a:solidFill>
                <a:ea typeface="新細明體"/>
                <a:cs typeface="新細明體"/>
              </a:rPr>
              <a:t>％的學費押金</a:t>
            </a:r>
            <a:r>
              <a:rPr lang="zh-TW" altLang="en-US" sz="1400" b="1" dirty="0">
                <a:solidFill>
                  <a:prstClr val="black"/>
                </a:solidFill>
                <a:ea typeface="新細明體"/>
                <a:cs typeface="新細明體"/>
              </a:rPr>
              <a:t>或全額付款</a:t>
            </a:r>
            <a:r>
              <a:rPr lang="zh-CHT" altLang="en-US" sz="1400" b="1" dirty="0">
                <a:solidFill>
                  <a:prstClr val="black"/>
                </a:solidFill>
                <a:ea typeface="新細明體"/>
                <a:cs typeface="新細明體"/>
              </a:rPr>
              <a:t>。</a:t>
            </a:r>
            <a:r>
              <a:rPr lang="en-US" altLang="zh-CHT" sz="1400" b="1" dirty="0">
                <a:solidFill>
                  <a:prstClr val="black"/>
                </a:solidFill>
                <a:ea typeface="新細明體"/>
                <a:cs typeface="新細明體"/>
              </a:rPr>
              <a:t> </a:t>
            </a:r>
            <a:r>
              <a:rPr lang="zh-TW" altLang="en-US" sz="1400" b="1" dirty="0">
                <a:solidFill>
                  <a:prstClr val="black"/>
                </a:solidFill>
                <a:ea typeface="新細明體"/>
                <a:cs typeface="新細明體"/>
              </a:rPr>
              <a:t>（可刷卡）</a:t>
            </a:r>
            <a:endParaRPr lang="en-US" altLang="zh-CHT" sz="1400" b="1" dirty="0">
              <a:solidFill>
                <a:prstClr val="black"/>
              </a:solidFill>
              <a:ea typeface="新細明體"/>
              <a:cs typeface="新細明體"/>
            </a:endParaRPr>
          </a:p>
          <a:p>
            <a:pPr marL="176213" lvl="0" indent="-176213">
              <a:lnSpc>
                <a:spcPct val="200000"/>
              </a:lnSpc>
              <a:buClr>
                <a:srgbClr val="90191C"/>
              </a:buClr>
              <a:buSzPct val="80000"/>
            </a:pPr>
            <a:r>
              <a:rPr lang="en-GB" sz="1400" b="1" dirty="0">
                <a:solidFill>
                  <a:prstClr val="black"/>
                </a:solidFill>
              </a:rPr>
              <a:t>Step </a:t>
            </a:r>
            <a:r>
              <a:rPr lang="en-US" altLang="zh-TW" sz="1400" b="1" dirty="0">
                <a:solidFill>
                  <a:prstClr val="black"/>
                </a:solidFill>
              </a:rPr>
              <a:t>6</a:t>
            </a:r>
            <a:r>
              <a:rPr lang="en-GB" sz="1400" b="1" dirty="0">
                <a:solidFill>
                  <a:prstClr val="black"/>
                </a:solidFill>
              </a:rPr>
              <a:t>: </a:t>
            </a:r>
            <a:r>
              <a:rPr lang="zh-TW" altLang="en-US" sz="1400" b="1" dirty="0">
                <a:solidFill>
                  <a:prstClr val="black"/>
                </a:solidFill>
                <a:ea typeface="新細明體"/>
                <a:cs typeface="新細明體"/>
              </a:rPr>
              <a:t>核</a:t>
            </a:r>
            <a:r>
              <a:rPr lang="zh-CHT" altLang="en-US" sz="1400" b="1" dirty="0">
                <a:solidFill>
                  <a:prstClr val="black"/>
                </a:solidFill>
                <a:ea typeface="新細明體"/>
                <a:cs typeface="新細明體"/>
              </a:rPr>
              <a:t>發錄取通知書</a:t>
            </a:r>
            <a:endParaRPr lang="en-US" altLang="zh-CHT" sz="1400" b="1" dirty="0">
              <a:solidFill>
                <a:prstClr val="black"/>
              </a:solidFill>
              <a:ea typeface="新細明體"/>
              <a:cs typeface="新細明體"/>
            </a:endParaRPr>
          </a:p>
          <a:p>
            <a:pPr marL="176213" lvl="0" indent="-176213">
              <a:lnSpc>
                <a:spcPct val="200000"/>
              </a:lnSpc>
              <a:buClr>
                <a:srgbClr val="90191C"/>
              </a:buClr>
              <a:buSzPct val="80000"/>
            </a:pPr>
            <a:r>
              <a:rPr lang="en-GB" sz="1400" b="1" dirty="0">
                <a:solidFill>
                  <a:prstClr val="black"/>
                </a:solidFill>
              </a:rPr>
              <a:t>Step </a:t>
            </a:r>
            <a:r>
              <a:rPr lang="en-US" altLang="zh-TW" sz="1400" b="1" dirty="0">
                <a:solidFill>
                  <a:prstClr val="black"/>
                </a:solidFill>
              </a:rPr>
              <a:t>7</a:t>
            </a:r>
            <a:r>
              <a:rPr lang="en-GB" sz="1400" b="1" dirty="0">
                <a:solidFill>
                  <a:prstClr val="black"/>
                </a:solidFill>
              </a:rPr>
              <a:t>: </a:t>
            </a:r>
            <a:r>
              <a:rPr lang="zh-CHT" altLang="en-US" sz="1400" b="1" dirty="0">
                <a:solidFill>
                  <a:prstClr val="black"/>
                </a:solidFill>
                <a:ea typeface="新細明體"/>
                <a:cs typeface="新細明體"/>
              </a:rPr>
              <a:t>申請學生簽</a:t>
            </a:r>
            <a:r>
              <a:rPr lang="zh-TW" altLang="en-US" sz="1400" b="1" dirty="0">
                <a:solidFill>
                  <a:prstClr val="black"/>
                </a:solidFill>
                <a:ea typeface="新細明體"/>
                <a:cs typeface="新細明體"/>
              </a:rPr>
              <a:t>證</a:t>
            </a:r>
            <a:endParaRPr lang="en-US" altLang="zh-TW" sz="1400" b="1" dirty="0">
              <a:solidFill>
                <a:prstClr val="black"/>
              </a:solidFill>
              <a:ea typeface="新細明體"/>
              <a:cs typeface="新細明體"/>
            </a:endParaRPr>
          </a:p>
          <a:p>
            <a:pPr marL="176213" lvl="0" indent="-176213">
              <a:lnSpc>
                <a:spcPct val="200000"/>
              </a:lnSpc>
              <a:buClr>
                <a:srgbClr val="90191C"/>
              </a:buClr>
              <a:buSzPct val="80000"/>
            </a:pPr>
            <a:r>
              <a:rPr lang="en-GB" sz="1400" b="1" dirty="0">
                <a:solidFill>
                  <a:prstClr val="black"/>
                </a:solidFill>
              </a:rPr>
              <a:t>Step </a:t>
            </a:r>
            <a:r>
              <a:rPr lang="en-US" altLang="zh-TW" sz="1400" b="1" dirty="0">
                <a:solidFill>
                  <a:prstClr val="black"/>
                </a:solidFill>
              </a:rPr>
              <a:t>8</a:t>
            </a:r>
            <a:r>
              <a:rPr lang="en-GB" sz="1400" b="1" dirty="0">
                <a:solidFill>
                  <a:prstClr val="black"/>
                </a:solidFill>
              </a:rPr>
              <a:t>: </a:t>
            </a:r>
            <a:r>
              <a:rPr lang="zh-CHT" altLang="en-US" sz="1400" b="1" dirty="0">
                <a:solidFill>
                  <a:prstClr val="black"/>
                </a:solidFill>
                <a:ea typeface="新細明體"/>
                <a:cs typeface="新細明體"/>
              </a:rPr>
              <a:t>安排旅行，並確保您在</a:t>
            </a:r>
            <a:r>
              <a:rPr lang="zh-TW" altLang="en-US" sz="1400" b="1" dirty="0">
                <a:solidFill>
                  <a:prstClr val="black"/>
                </a:solidFill>
                <a:ea typeface="新細明體"/>
                <a:cs typeface="新細明體"/>
              </a:rPr>
              <a:t>新生入學</a:t>
            </a:r>
            <a:r>
              <a:rPr lang="zh-CHT" altLang="en-US" sz="1400" b="1" dirty="0">
                <a:solidFill>
                  <a:prstClr val="black"/>
                </a:solidFill>
                <a:ea typeface="新細明體"/>
                <a:cs typeface="新細明體"/>
              </a:rPr>
              <a:t>開始之前</a:t>
            </a:r>
            <a:r>
              <a:rPr lang="zh-TW" altLang="en-US" sz="1400" b="1" dirty="0">
                <a:solidFill>
                  <a:prstClr val="black"/>
                </a:solidFill>
                <a:ea typeface="新細明體"/>
                <a:cs typeface="新細明體"/>
              </a:rPr>
              <a:t>抵</a:t>
            </a:r>
            <a:r>
              <a:rPr lang="zh-CHT" altLang="en-US" sz="1400" b="1" dirty="0">
                <a:solidFill>
                  <a:prstClr val="black"/>
                </a:solidFill>
                <a:ea typeface="新細明體"/>
                <a:cs typeface="新細明體"/>
              </a:rPr>
              <a:t>達校園</a:t>
            </a:r>
            <a:endParaRPr lang="en-US" altLang="zh-CHT" sz="1400" b="1" dirty="0">
              <a:solidFill>
                <a:prstClr val="black"/>
              </a:solidFill>
              <a:ea typeface="新細明體"/>
              <a:cs typeface="新細明體"/>
            </a:endParaRPr>
          </a:p>
          <a:p>
            <a:pPr marL="176213" lvl="0" indent="-176213">
              <a:lnSpc>
                <a:spcPct val="200000"/>
              </a:lnSpc>
              <a:buClr>
                <a:srgbClr val="90191C"/>
              </a:buClr>
              <a:buSzPct val="80000"/>
            </a:pPr>
            <a:r>
              <a:rPr lang="en-GB" sz="1400" b="1" dirty="0">
                <a:solidFill>
                  <a:prstClr val="black"/>
                </a:solidFill>
              </a:rPr>
              <a:t>Step </a:t>
            </a:r>
            <a:r>
              <a:rPr lang="en-US" altLang="zh-TW" sz="1400" b="1" dirty="0">
                <a:solidFill>
                  <a:prstClr val="black"/>
                </a:solidFill>
              </a:rPr>
              <a:t>9</a:t>
            </a:r>
            <a:r>
              <a:rPr lang="en-GB" sz="1400" b="1" dirty="0">
                <a:solidFill>
                  <a:prstClr val="black"/>
                </a:solidFill>
              </a:rPr>
              <a:t>: </a:t>
            </a:r>
            <a:r>
              <a:rPr lang="zh-CHT" altLang="en-US" sz="1400" b="1" dirty="0">
                <a:solidFill>
                  <a:prstClr val="black"/>
                </a:solidFill>
                <a:ea typeface="新細明體"/>
                <a:cs typeface="新細明體"/>
              </a:rPr>
              <a:t>如有必要，</a:t>
            </a:r>
            <a:r>
              <a:rPr lang="zh-TW" altLang="en-US" sz="1400" b="1" dirty="0">
                <a:solidFill>
                  <a:prstClr val="black"/>
                </a:solidFill>
                <a:ea typeface="新細明體"/>
                <a:cs typeface="新細明體"/>
              </a:rPr>
              <a:t>校方</a:t>
            </a:r>
            <a:r>
              <a:rPr lang="zh-CHT" altLang="en-US" sz="1400" b="1" dirty="0">
                <a:solidFill>
                  <a:prstClr val="black"/>
                </a:solidFill>
                <a:ea typeface="新細明體"/>
                <a:cs typeface="新細明體"/>
              </a:rPr>
              <a:t>可以安排寄宿家庭和機場接送</a:t>
            </a:r>
            <a:endParaRPr lang="en-GB" sz="1400" b="1" dirty="0">
              <a:solidFill>
                <a:prstClr val="black"/>
              </a:solidFill>
              <a:ea typeface="新細明體"/>
              <a:cs typeface="新細明體"/>
            </a:endParaRPr>
          </a:p>
        </p:txBody>
      </p:sp>
      <p:grpSp>
        <p:nvGrpSpPr>
          <p:cNvPr id="9" name="Group 14">
            <a:extLst>
              <a:ext uri="{FF2B5EF4-FFF2-40B4-BE49-F238E27FC236}">
                <a16:creationId xmlns:a16="http://schemas.microsoft.com/office/drawing/2014/main" id="{6F9CB816-DD32-2C47-90C3-1474F735F1C3}"/>
              </a:ext>
            </a:extLst>
          </p:cNvPr>
          <p:cNvGrpSpPr/>
          <p:nvPr/>
        </p:nvGrpSpPr>
        <p:grpSpPr>
          <a:xfrm rot="10800000">
            <a:off x="395536" y="913284"/>
            <a:ext cx="8103844" cy="60009"/>
            <a:chOff x="0" y="1117988"/>
            <a:chExt cx="12201098" cy="109182"/>
          </a:xfrm>
        </p:grpSpPr>
        <p:sp>
          <p:nvSpPr>
            <p:cNvPr id="10"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2563183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2" cstate="print"/>
          <a:stretch>
            <a:fillRect/>
          </a:stretch>
        </p:blipFill>
        <p:spPr>
          <a:xfrm>
            <a:off x="7" y="22820"/>
            <a:ext cx="9143993" cy="5715000"/>
          </a:xfrm>
          <a:prstGeom prst="rect">
            <a:avLst/>
          </a:prstGeom>
        </p:spPr>
      </p:pic>
      <p:grpSp>
        <p:nvGrpSpPr>
          <p:cNvPr id="16" name="Group 14">
            <a:extLst>
              <a:ext uri="{FF2B5EF4-FFF2-40B4-BE49-F238E27FC236}">
                <a16:creationId xmlns:a16="http://schemas.microsoft.com/office/drawing/2014/main" id="{6F9CB816-DD32-2C47-90C3-1474F735F1C3}"/>
              </a:ext>
            </a:extLst>
          </p:cNvPr>
          <p:cNvGrpSpPr/>
          <p:nvPr/>
        </p:nvGrpSpPr>
        <p:grpSpPr>
          <a:xfrm rot="10800000">
            <a:off x="323528" y="860669"/>
            <a:ext cx="8103844" cy="60009"/>
            <a:chOff x="0" y="1117988"/>
            <a:chExt cx="12201098" cy="109182"/>
          </a:xfrm>
        </p:grpSpPr>
        <p:sp>
          <p:nvSpPr>
            <p:cNvPr id="17" name="Rectangle 16">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7">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6" name="Rectangle 5">
            <a:extLst>
              <a:ext uri="{FF2B5EF4-FFF2-40B4-BE49-F238E27FC236}">
                <a16:creationId xmlns:a16="http://schemas.microsoft.com/office/drawing/2014/main" id="{5C83CBA2-AAD7-48E1-B44E-8409E85C2447}"/>
              </a:ext>
            </a:extLst>
          </p:cNvPr>
          <p:cNvSpPr/>
          <p:nvPr/>
        </p:nvSpPr>
        <p:spPr>
          <a:xfrm>
            <a:off x="35496" y="1273324"/>
            <a:ext cx="9001000" cy="3539430"/>
          </a:xfrm>
          <a:prstGeom prst="rect">
            <a:avLst/>
          </a:prstGeom>
        </p:spPr>
        <p:txBody>
          <a:bodyPr wrap="square">
            <a:spAutoFit/>
          </a:bodyPr>
          <a:lstStyle/>
          <a:p>
            <a:pPr marL="285750" indent="-285750" fontAlgn="base">
              <a:buClr>
                <a:srgbClr val="C00000"/>
              </a:buClr>
              <a:buFont typeface="Arial" panose="020B0604020202020204" pitchFamily="34" charset="0"/>
              <a:buChar char="•"/>
            </a:pPr>
            <a:r>
              <a:rPr lang="en-US" sz="1600" b="1" dirty="0">
                <a:solidFill>
                  <a:srgbClr val="000000"/>
                </a:solidFill>
              </a:rPr>
              <a:t>EC English</a:t>
            </a:r>
            <a:r>
              <a:rPr lang="en-US" sz="1600" dirty="0">
                <a:solidFill>
                  <a:srgbClr val="000000"/>
                </a:solidFill>
              </a:rPr>
              <a:t> – successful completion of B2 level</a:t>
            </a:r>
            <a:endParaRPr lang="en-US" sz="1600" b="1" dirty="0">
              <a:solidFill>
                <a:srgbClr val="000000"/>
              </a:solidFill>
            </a:endParaRPr>
          </a:p>
          <a:p>
            <a:pPr marL="285750" indent="-285750" fontAlgn="base">
              <a:buClr>
                <a:srgbClr val="C00000"/>
              </a:buClr>
              <a:buFont typeface="Arial" panose="020B0604020202020204" pitchFamily="34" charset="0"/>
              <a:buChar char="•"/>
            </a:pPr>
            <a:r>
              <a:rPr lang="en-US" sz="1600" b="1" dirty="0">
                <a:solidFill>
                  <a:srgbClr val="000000"/>
                </a:solidFill>
              </a:rPr>
              <a:t>EF International Language Schools</a:t>
            </a:r>
            <a:r>
              <a:rPr lang="en-US" sz="1600" dirty="0">
                <a:solidFill>
                  <a:srgbClr val="000000"/>
                </a:solidFill>
              </a:rPr>
              <a:t> – successful completion of B2 level</a:t>
            </a:r>
          </a:p>
          <a:p>
            <a:pPr marL="285750" indent="-285750" fontAlgn="base">
              <a:buClr>
                <a:srgbClr val="C00000"/>
              </a:buClr>
              <a:buFont typeface="Arial" panose="020B0604020202020204" pitchFamily="34" charset="0"/>
              <a:buChar char="•"/>
            </a:pPr>
            <a:r>
              <a:rPr lang="en-US" sz="1600" b="1" dirty="0">
                <a:solidFill>
                  <a:srgbClr val="000000"/>
                </a:solidFill>
              </a:rPr>
              <a:t>ST George International College</a:t>
            </a:r>
            <a:r>
              <a:rPr lang="en-US" sz="1600" dirty="0">
                <a:solidFill>
                  <a:srgbClr val="000000"/>
                </a:solidFill>
              </a:rPr>
              <a:t> – successful completion of Level 5 (Upper-Intermediate)</a:t>
            </a:r>
          </a:p>
          <a:p>
            <a:pPr marL="285750" indent="-285750" fontAlgn="base">
              <a:buClr>
                <a:srgbClr val="C00000"/>
              </a:buClr>
              <a:buFont typeface="Arial" panose="020B0604020202020204" pitchFamily="34" charset="0"/>
              <a:buChar char="•"/>
            </a:pPr>
            <a:r>
              <a:rPr lang="en-US" sz="1600" b="1" dirty="0">
                <a:solidFill>
                  <a:srgbClr val="000000"/>
                </a:solidFill>
              </a:rPr>
              <a:t>Upper Madison College</a:t>
            </a:r>
            <a:r>
              <a:rPr lang="en-US" sz="1600" dirty="0">
                <a:solidFill>
                  <a:srgbClr val="000000"/>
                </a:solidFill>
              </a:rPr>
              <a:t> – successful completion of Level 12, C1 of the General English program</a:t>
            </a:r>
          </a:p>
          <a:p>
            <a:pPr marL="285750" indent="-285750" fontAlgn="base">
              <a:buClr>
                <a:srgbClr val="C00000"/>
              </a:buClr>
              <a:buFont typeface="Arial" panose="020B0604020202020204" pitchFamily="34" charset="0"/>
              <a:buChar char="•"/>
            </a:pPr>
            <a:r>
              <a:rPr lang="en-US" sz="1600" b="1" dirty="0" err="1">
                <a:solidFill>
                  <a:srgbClr val="000000"/>
                </a:solidFill>
              </a:rPr>
              <a:t>CanPacific</a:t>
            </a:r>
            <a:r>
              <a:rPr lang="en-US" sz="1600" b="1" dirty="0">
                <a:solidFill>
                  <a:srgbClr val="000000"/>
                </a:solidFill>
              </a:rPr>
              <a:t> College</a:t>
            </a:r>
            <a:r>
              <a:rPr lang="en-US" sz="1600" dirty="0">
                <a:solidFill>
                  <a:srgbClr val="000000"/>
                </a:solidFill>
              </a:rPr>
              <a:t> – successful completion of High-Intermediate for Intensive ESL Program and Business Communication for the Diploma of Business Communication Program</a:t>
            </a:r>
          </a:p>
          <a:p>
            <a:pPr marL="285750" indent="-285750" fontAlgn="base">
              <a:buClr>
                <a:srgbClr val="C00000"/>
              </a:buClr>
              <a:buFont typeface="Arial" panose="020B0604020202020204" pitchFamily="34" charset="0"/>
              <a:buChar char="•"/>
            </a:pPr>
            <a:r>
              <a:rPr lang="en-US" sz="1600" b="1" dirty="0">
                <a:solidFill>
                  <a:srgbClr val="000000"/>
                </a:solidFill>
              </a:rPr>
              <a:t>Language Studies International</a:t>
            </a:r>
            <a:r>
              <a:rPr lang="en-US" sz="1600" dirty="0">
                <a:solidFill>
                  <a:srgbClr val="000000"/>
                </a:solidFill>
              </a:rPr>
              <a:t> – successful completion of Upper-Intermediate</a:t>
            </a:r>
          </a:p>
          <a:p>
            <a:pPr marL="285750" indent="-285750" fontAlgn="base">
              <a:buClr>
                <a:srgbClr val="C00000"/>
              </a:buClr>
              <a:buFont typeface="Arial" panose="020B0604020202020204" pitchFamily="34" charset="0"/>
              <a:buChar char="•"/>
            </a:pPr>
            <a:r>
              <a:rPr lang="en-US" sz="1600" b="1" dirty="0">
                <a:solidFill>
                  <a:srgbClr val="000000"/>
                </a:solidFill>
              </a:rPr>
              <a:t>Capital English Solutions</a:t>
            </a:r>
            <a:r>
              <a:rPr lang="en-US" sz="1600" dirty="0">
                <a:solidFill>
                  <a:srgbClr val="000000"/>
                </a:solidFill>
              </a:rPr>
              <a:t> – successful completion of Level 5 (Upper-Intermediate)</a:t>
            </a:r>
          </a:p>
          <a:p>
            <a:pPr marL="285750" indent="-285750" fontAlgn="base">
              <a:buClr>
                <a:srgbClr val="C00000"/>
              </a:buClr>
              <a:buFont typeface="Arial" panose="020B0604020202020204" pitchFamily="34" charset="0"/>
              <a:buChar char="•"/>
            </a:pPr>
            <a:r>
              <a:rPr lang="en-US" sz="1600" b="1" dirty="0">
                <a:solidFill>
                  <a:srgbClr val="000000"/>
                </a:solidFill>
              </a:rPr>
              <a:t>GEOS Language Studies</a:t>
            </a:r>
            <a:r>
              <a:rPr lang="en-US" sz="1600" dirty="0">
                <a:solidFill>
                  <a:srgbClr val="000000"/>
                </a:solidFill>
              </a:rPr>
              <a:t>- successful completion English for Academic Purpose 2 course</a:t>
            </a:r>
          </a:p>
          <a:p>
            <a:pPr marL="285750" indent="-285750" fontAlgn="base">
              <a:buClr>
                <a:srgbClr val="C00000"/>
              </a:buClr>
              <a:buFont typeface="Arial" panose="020B0604020202020204" pitchFamily="34" charset="0"/>
              <a:buChar char="•"/>
            </a:pPr>
            <a:r>
              <a:rPr lang="en-US" sz="1600" b="1" dirty="0">
                <a:solidFill>
                  <a:srgbClr val="000000"/>
                </a:solidFill>
              </a:rPr>
              <a:t>Quest Language Studies</a:t>
            </a:r>
            <a:r>
              <a:rPr lang="en-US" sz="1600" dirty="0">
                <a:solidFill>
                  <a:srgbClr val="000000"/>
                </a:solidFill>
              </a:rPr>
              <a:t> - successful completion of Quest Level 6</a:t>
            </a:r>
          </a:p>
          <a:p>
            <a:pPr marL="285750" indent="-285750" fontAlgn="base">
              <a:buClr>
                <a:srgbClr val="C00000"/>
              </a:buClr>
              <a:buFont typeface="Arial" panose="020B0604020202020204" pitchFamily="34" charset="0"/>
              <a:buChar char="•"/>
            </a:pPr>
            <a:r>
              <a:rPr lang="en-US" sz="1600" b="1" dirty="0">
                <a:solidFill>
                  <a:srgbClr val="000000"/>
                </a:solidFill>
              </a:rPr>
              <a:t>Royal Canadian Institute of International Studies </a:t>
            </a:r>
            <a:r>
              <a:rPr lang="en-US" sz="1600" dirty="0">
                <a:solidFill>
                  <a:srgbClr val="000000"/>
                </a:solidFill>
              </a:rPr>
              <a:t>- successful completion of Pre-Academic Program 4</a:t>
            </a:r>
          </a:p>
          <a:p>
            <a:pPr marL="285750" indent="-285750" fontAlgn="base">
              <a:buClr>
                <a:srgbClr val="C00000"/>
              </a:buClr>
              <a:buFont typeface="Arial" panose="020B0604020202020204" pitchFamily="34" charset="0"/>
              <a:buChar char="•"/>
            </a:pPr>
            <a:r>
              <a:rPr lang="en-US" sz="1600" b="1" dirty="0">
                <a:solidFill>
                  <a:srgbClr val="000000"/>
                </a:solidFill>
              </a:rPr>
              <a:t>Stafford House Toronto</a:t>
            </a:r>
            <a:r>
              <a:rPr lang="en-US" sz="1600" dirty="0">
                <a:solidFill>
                  <a:srgbClr val="000000"/>
                </a:solidFill>
              </a:rPr>
              <a:t>- successful completion of Level 6</a:t>
            </a:r>
          </a:p>
          <a:p>
            <a:pPr marL="285750" indent="-285750" fontAlgn="base">
              <a:buClr>
                <a:srgbClr val="C00000"/>
              </a:buClr>
              <a:buFont typeface="Arial" panose="020B0604020202020204" pitchFamily="34" charset="0"/>
              <a:buChar char="•"/>
            </a:pPr>
            <a:r>
              <a:rPr lang="en-US" sz="1600" b="1" dirty="0">
                <a:solidFill>
                  <a:srgbClr val="000000"/>
                </a:solidFill>
              </a:rPr>
              <a:t>The Language Gallery (TLG)</a:t>
            </a:r>
            <a:r>
              <a:rPr lang="en-US" sz="1600" dirty="0">
                <a:solidFill>
                  <a:srgbClr val="000000"/>
                </a:solidFill>
              </a:rPr>
              <a:t> – </a:t>
            </a:r>
            <a:r>
              <a:rPr lang="en-US" sz="1600" dirty="0"/>
              <a:t>successful completion of University Access 1 (UA1) Course as having satisfied the English language proficiency requirements</a:t>
            </a:r>
            <a:endParaRPr lang="en-US" sz="1600" dirty="0">
              <a:solidFill>
                <a:srgbClr val="000000"/>
              </a:solidFill>
            </a:endParaRPr>
          </a:p>
        </p:txBody>
      </p:sp>
      <p:sp>
        <p:nvSpPr>
          <p:cNvPr id="10" name="TextBox 3">
            <a:extLst>
              <a:ext uri="{FF2B5EF4-FFF2-40B4-BE49-F238E27FC236}">
                <a16:creationId xmlns:a16="http://schemas.microsoft.com/office/drawing/2014/main" id="{9F5890C2-97E0-48BA-9FA9-10C49B24701D}"/>
              </a:ext>
            </a:extLst>
          </p:cNvPr>
          <p:cNvSpPr txBox="1"/>
          <p:nvPr/>
        </p:nvSpPr>
        <p:spPr>
          <a:xfrm>
            <a:off x="2051720" y="337220"/>
            <a:ext cx="57606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6213" indent="-176213">
              <a:buClr>
                <a:srgbClr val="90191C"/>
              </a:buClr>
            </a:pPr>
            <a:r>
              <a:rPr lang="en-US" sz="2000" b="1" dirty="0">
                <a:solidFill>
                  <a:schemeClr val="tx1">
                    <a:lumMod val="95000"/>
                    <a:lumOff val="5000"/>
                  </a:schemeClr>
                </a:solidFill>
              </a:rPr>
              <a:t>Recognized English Language Schools</a:t>
            </a:r>
          </a:p>
        </p:txBody>
      </p:sp>
    </p:spTree>
    <p:extLst>
      <p:ext uri="{BB962C8B-B14F-4D97-AF65-F5344CB8AC3E}">
        <p14:creationId xmlns:p14="http://schemas.microsoft.com/office/powerpoint/2010/main" val="3669075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圖片1.jpg"/>
          <p:cNvPicPr>
            <a:picLocks noChangeAspect="1"/>
          </p:cNvPicPr>
          <p:nvPr/>
        </p:nvPicPr>
        <p:blipFill>
          <a:blip r:embed="rId3" cstate="print"/>
          <a:stretch>
            <a:fillRect/>
          </a:stretch>
        </p:blipFill>
        <p:spPr>
          <a:xfrm>
            <a:off x="-1" y="-22820"/>
            <a:ext cx="10306749" cy="5715000"/>
          </a:xfrm>
          <a:prstGeom prst="rect">
            <a:avLst/>
          </a:prstGeom>
        </p:spPr>
      </p:pic>
      <p:sp>
        <p:nvSpPr>
          <p:cNvPr id="4" name="TextBox 3"/>
          <p:cNvSpPr txBox="1"/>
          <p:nvPr/>
        </p:nvSpPr>
        <p:spPr>
          <a:xfrm>
            <a:off x="3131840" y="265212"/>
            <a:ext cx="5112568" cy="646331"/>
          </a:xfrm>
          <a:prstGeom prst="rect">
            <a:avLst/>
          </a:prstGeom>
          <a:noFill/>
        </p:spPr>
        <p:txBody>
          <a:bodyPr wrap="square" rtlCol="0">
            <a:spAutoFit/>
          </a:bodyPr>
          <a:lstStyle/>
          <a:p>
            <a:pPr marL="176213" indent="-176213">
              <a:buClr>
                <a:srgbClr val="90191C"/>
              </a:buClr>
            </a:pPr>
            <a:r>
              <a:rPr lang="zh-TW" altLang="en-US" sz="3600" b="1" dirty="0">
                <a:solidFill>
                  <a:schemeClr val="tx1">
                    <a:lumMod val="95000"/>
                    <a:lumOff val="5000"/>
                  </a:schemeClr>
                </a:solidFill>
              </a:rPr>
              <a:t>教授</a:t>
            </a:r>
            <a:endParaRPr lang="en-US" sz="3600" b="1" dirty="0">
              <a:solidFill>
                <a:schemeClr val="tx1">
                  <a:lumMod val="95000"/>
                  <a:lumOff val="5000"/>
                </a:schemeClr>
              </a:solidFill>
            </a:endParaRPr>
          </a:p>
        </p:txBody>
      </p:sp>
      <p:cxnSp>
        <p:nvCxnSpPr>
          <p:cNvPr id="5" name="Straight Connector 4"/>
          <p:cNvCxnSpPr/>
          <p:nvPr/>
        </p:nvCxnSpPr>
        <p:spPr>
          <a:xfrm>
            <a:off x="323528" y="1129308"/>
            <a:ext cx="83410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stretch>
            <a:fillRect/>
          </a:stretch>
        </p:blipFill>
        <p:spPr>
          <a:xfrm>
            <a:off x="312086" y="1588336"/>
            <a:ext cx="3224303" cy="3634396"/>
          </a:xfrm>
          <a:prstGeom prst="rect">
            <a:avLst/>
          </a:prstGeom>
        </p:spPr>
      </p:pic>
      <p:pic>
        <p:nvPicPr>
          <p:cNvPr id="7" name="Picture 6"/>
          <p:cNvPicPr>
            <a:picLocks noChangeAspect="1"/>
          </p:cNvPicPr>
          <p:nvPr/>
        </p:nvPicPr>
        <p:blipFill>
          <a:blip r:embed="rId5" cstate="print"/>
          <a:stretch>
            <a:fillRect/>
          </a:stretch>
        </p:blipFill>
        <p:spPr>
          <a:xfrm>
            <a:off x="3522114" y="1620035"/>
            <a:ext cx="2971800" cy="3602699"/>
          </a:xfrm>
          <a:prstGeom prst="rect">
            <a:avLst/>
          </a:prstGeom>
        </p:spPr>
      </p:pic>
      <p:pic>
        <p:nvPicPr>
          <p:cNvPr id="8" name="Picture 7"/>
          <p:cNvPicPr>
            <a:picLocks noChangeAspect="1"/>
          </p:cNvPicPr>
          <p:nvPr/>
        </p:nvPicPr>
        <p:blipFill>
          <a:blip r:embed="rId6" cstate="print"/>
          <a:stretch>
            <a:fillRect/>
          </a:stretch>
        </p:blipFill>
        <p:spPr>
          <a:xfrm>
            <a:off x="6543085" y="1614417"/>
            <a:ext cx="1012949" cy="1307399"/>
          </a:xfrm>
          <a:prstGeom prst="rect">
            <a:avLst/>
          </a:prstGeom>
        </p:spPr>
      </p:pic>
      <p:pic>
        <p:nvPicPr>
          <p:cNvPr id="2" name="Picture 1"/>
          <p:cNvPicPr>
            <a:picLocks noChangeAspect="1"/>
          </p:cNvPicPr>
          <p:nvPr/>
        </p:nvPicPr>
        <p:blipFill>
          <a:blip r:embed="rId7" cstate="print"/>
          <a:stretch>
            <a:fillRect/>
          </a:stretch>
        </p:blipFill>
        <p:spPr>
          <a:xfrm>
            <a:off x="6493915" y="2863277"/>
            <a:ext cx="1062338" cy="1116061"/>
          </a:xfrm>
          <a:prstGeom prst="rect">
            <a:avLst/>
          </a:prstGeom>
        </p:spPr>
      </p:pic>
    </p:spTree>
    <p:extLst>
      <p:ext uri="{BB962C8B-B14F-4D97-AF65-F5344CB8AC3E}">
        <p14:creationId xmlns:p14="http://schemas.microsoft.com/office/powerpoint/2010/main" val="360004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descr="圖片1.jpg"/>
          <p:cNvPicPr>
            <a:picLocks noChangeAspect="1"/>
          </p:cNvPicPr>
          <p:nvPr/>
        </p:nvPicPr>
        <p:blipFill>
          <a:blip r:embed="rId3" cstate="print"/>
          <a:stretch>
            <a:fillRect/>
          </a:stretch>
        </p:blipFill>
        <p:spPr>
          <a:xfrm>
            <a:off x="-1" y="0"/>
            <a:ext cx="9144001" cy="5715000"/>
          </a:xfrm>
          <a:prstGeom prst="rect">
            <a:avLst/>
          </a:prstGeom>
        </p:spPr>
      </p:pic>
      <p:cxnSp>
        <p:nvCxnSpPr>
          <p:cNvPr id="9" name="Straight Connector 8"/>
          <p:cNvCxnSpPr/>
          <p:nvPr/>
        </p:nvCxnSpPr>
        <p:spPr>
          <a:xfrm>
            <a:off x="304380" y="1517700"/>
            <a:ext cx="83410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4" cstate="print"/>
          <a:srcRect/>
          <a:stretch>
            <a:fillRect/>
          </a:stretch>
        </p:blipFill>
        <p:spPr bwMode="auto">
          <a:xfrm>
            <a:off x="373446" y="1696554"/>
            <a:ext cx="361463" cy="437326"/>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406097" y="2273596"/>
            <a:ext cx="361463" cy="493851"/>
          </a:xfrm>
          <a:prstGeom prst="rect">
            <a:avLst/>
          </a:prstGeom>
          <a:noFill/>
          <a:ln w="9525">
            <a:noFill/>
            <a:miter lim="800000"/>
            <a:headEnd/>
            <a:tailEnd/>
          </a:ln>
        </p:spPr>
      </p:pic>
      <p:pic>
        <p:nvPicPr>
          <p:cNvPr id="10" name="Picture 6"/>
          <p:cNvPicPr>
            <a:picLocks noChangeAspect="1" noChangeArrowheads="1"/>
          </p:cNvPicPr>
          <p:nvPr/>
        </p:nvPicPr>
        <p:blipFill>
          <a:blip r:embed="rId6" cstate="print"/>
          <a:srcRect/>
          <a:stretch>
            <a:fillRect/>
          </a:stretch>
        </p:blipFill>
        <p:spPr bwMode="auto">
          <a:xfrm>
            <a:off x="386779" y="2886522"/>
            <a:ext cx="361463" cy="423147"/>
          </a:xfrm>
          <a:prstGeom prst="rect">
            <a:avLst/>
          </a:prstGeom>
          <a:noFill/>
          <a:ln w="9525">
            <a:noFill/>
            <a:miter lim="800000"/>
            <a:headEnd/>
            <a:tailEnd/>
          </a:ln>
        </p:spPr>
      </p:pic>
      <p:pic>
        <p:nvPicPr>
          <p:cNvPr id="11" name="Picture 7"/>
          <p:cNvPicPr>
            <a:picLocks noChangeAspect="1" noChangeArrowheads="1"/>
          </p:cNvPicPr>
          <p:nvPr/>
        </p:nvPicPr>
        <p:blipFill>
          <a:blip r:embed="rId7" cstate="print"/>
          <a:srcRect/>
          <a:stretch>
            <a:fillRect/>
          </a:stretch>
        </p:blipFill>
        <p:spPr bwMode="auto">
          <a:xfrm>
            <a:off x="398651" y="3482302"/>
            <a:ext cx="336259" cy="405419"/>
          </a:xfrm>
          <a:prstGeom prst="rect">
            <a:avLst/>
          </a:prstGeom>
          <a:noFill/>
          <a:ln w="9525">
            <a:noFill/>
            <a:miter lim="800000"/>
            <a:headEnd/>
            <a:tailEnd/>
          </a:ln>
        </p:spPr>
      </p:pic>
      <p:pic>
        <p:nvPicPr>
          <p:cNvPr id="12" name="Picture 8"/>
          <p:cNvPicPr>
            <a:picLocks noGrp="1" noChangeAspect="1" noChangeArrowheads="1"/>
          </p:cNvPicPr>
          <p:nvPr>
            <p:ph idx="1"/>
          </p:nvPr>
        </p:nvPicPr>
        <p:blipFill>
          <a:blip r:embed="rId8" cstate="print"/>
          <a:srcRect/>
          <a:stretch>
            <a:fillRect/>
          </a:stretch>
        </p:blipFill>
        <p:spPr bwMode="auto">
          <a:xfrm>
            <a:off x="369259" y="4012525"/>
            <a:ext cx="395026" cy="493783"/>
          </a:xfrm>
          <a:prstGeom prst="rect">
            <a:avLst/>
          </a:prstGeom>
          <a:noFill/>
          <a:ln w="9525">
            <a:noFill/>
            <a:miter lim="800000"/>
            <a:headEnd/>
            <a:tailEnd/>
          </a:ln>
        </p:spPr>
      </p:pic>
      <p:sp>
        <p:nvSpPr>
          <p:cNvPr id="13" name="Rectangle 12"/>
          <p:cNvSpPr/>
          <p:nvPr/>
        </p:nvSpPr>
        <p:spPr>
          <a:xfrm>
            <a:off x="817172" y="1696555"/>
            <a:ext cx="4251959" cy="646331"/>
          </a:xfrm>
          <a:prstGeom prst="rect">
            <a:avLst/>
          </a:prstGeom>
        </p:spPr>
        <p:txBody>
          <a:bodyPr wrap="square">
            <a:spAutoFit/>
          </a:bodyPr>
          <a:lstStyle/>
          <a:p>
            <a:r>
              <a:rPr lang="en-US" dirty="0">
                <a:hlinkClick r:id="rId9"/>
              </a:rPr>
              <a:t>https://www.facebook.com/TorontoSchoolOfManagement</a:t>
            </a:r>
            <a:endParaRPr lang="en-US" dirty="0"/>
          </a:p>
        </p:txBody>
      </p:sp>
      <p:sp>
        <p:nvSpPr>
          <p:cNvPr id="14" name="Rectangle 13"/>
          <p:cNvSpPr/>
          <p:nvPr/>
        </p:nvSpPr>
        <p:spPr>
          <a:xfrm>
            <a:off x="817177" y="2294308"/>
            <a:ext cx="2894039" cy="646331"/>
          </a:xfrm>
          <a:prstGeom prst="rect">
            <a:avLst/>
          </a:prstGeom>
        </p:spPr>
        <p:txBody>
          <a:bodyPr wrap="square">
            <a:spAutoFit/>
          </a:bodyPr>
          <a:lstStyle/>
          <a:p>
            <a:r>
              <a:rPr lang="en-US" dirty="0">
                <a:hlinkClick r:id="rId10"/>
              </a:rPr>
              <a:t>https://twitter.com/TorontoSoM</a:t>
            </a:r>
            <a:endParaRPr lang="en-US" dirty="0"/>
          </a:p>
        </p:txBody>
      </p:sp>
      <p:sp>
        <p:nvSpPr>
          <p:cNvPr id="15" name="Rectangle 14"/>
          <p:cNvSpPr/>
          <p:nvPr/>
        </p:nvSpPr>
        <p:spPr>
          <a:xfrm>
            <a:off x="817169" y="2892058"/>
            <a:ext cx="4420772" cy="646331"/>
          </a:xfrm>
          <a:prstGeom prst="rect">
            <a:avLst/>
          </a:prstGeom>
        </p:spPr>
        <p:txBody>
          <a:bodyPr wrap="square">
            <a:spAutoFit/>
          </a:bodyPr>
          <a:lstStyle/>
          <a:p>
            <a:r>
              <a:rPr lang="en-US" dirty="0">
                <a:hlinkClick r:id="rId11"/>
              </a:rPr>
              <a:t>https://www.instagram.com/torontoschoolofmanagement/</a:t>
            </a:r>
            <a:endParaRPr lang="en-US" dirty="0"/>
          </a:p>
        </p:txBody>
      </p:sp>
      <p:sp>
        <p:nvSpPr>
          <p:cNvPr id="16" name="Rectangle 15"/>
          <p:cNvSpPr/>
          <p:nvPr/>
        </p:nvSpPr>
        <p:spPr>
          <a:xfrm>
            <a:off x="817169" y="3494278"/>
            <a:ext cx="4375008" cy="646331"/>
          </a:xfrm>
          <a:prstGeom prst="rect">
            <a:avLst/>
          </a:prstGeom>
        </p:spPr>
        <p:txBody>
          <a:bodyPr wrap="square">
            <a:spAutoFit/>
          </a:bodyPr>
          <a:lstStyle/>
          <a:p>
            <a:r>
              <a:rPr lang="en-US" dirty="0">
                <a:hlinkClick r:id="rId12"/>
              </a:rPr>
              <a:t>https://www.youtube.com/c/TorontoSchoolofManagement</a:t>
            </a:r>
            <a:endParaRPr lang="en-US" dirty="0"/>
          </a:p>
        </p:txBody>
      </p:sp>
      <p:sp>
        <p:nvSpPr>
          <p:cNvPr id="17" name="Rectangle 16"/>
          <p:cNvSpPr/>
          <p:nvPr/>
        </p:nvSpPr>
        <p:spPr>
          <a:xfrm>
            <a:off x="817168" y="4087568"/>
            <a:ext cx="4881446" cy="646331"/>
          </a:xfrm>
          <a:prstGeom prst="rect">
            <a:avLst/>
          </a:prstGeom>
        </p:spPr>
        <p:txBody>
          <a:bodyPr wrap="square">
            <a:spAutoFit/>
          </a:bodyPr>
          <a:lstStyle/>
          <a:p>
            <a:r>
              <a:rPr lang="en-US" dirty="0">
                <a:hlinkClick r:id="rId13"/>
              </a:rPr>
              <a:t>https://www.linkedin.com/school/toronto-school-of-management/</a:t>
            </a:r>
            <a:endParaRPr lang="en-US" dirty="0"/>
          </a:p>
        </p:txBody>
      </p:sp>
      <p:sp>
        <p:nvSpPr>
          <p:cNvPr id="4" name="Rectangle 3"/>
          <p:cNvSpPr/>
          <p:nvPr/>
        </p:nvSpPr>
        <p:spPr>
          <a:xfrm>
            <a:off x="764293" y="4680851"/>
            <a:ext cx="4532611" cy="385490"/>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4"/>
              </a:rPr>
              <a:t>https://www.flickr.com/photos/TorontoSoM/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15" cstate="print"/>
          <a:stretch>
            <a:fillRect/>
          </a:stretch>
        </p:blipFill>
        <p:spPr>
          <a:xfrm>
            <a:off x="304372" y="4727065"/>
            <a:ext cx="452300" cy="236499"/>
          </a:xfrm>
          <a:prstGeom prst="rect">
            <a:avLst/>
          </a:prstGeom>
        </p:spPr>
      </p:pic>
      <p:sp>
        <p:nvSpPr>
          <p:cNvPr id="19" name="TextBox 18"/>
          <p:cNvSpPr txBox="1"/>
          <p:nvPr/>
        </p:nvSpPr>
        <p:spPr>
          <a:xfrm>
            <a:off x="611560" y="769268"/>
            <a:ext cx="8143875" cy="707886"/>
          </a:xfrm>
          <a:prstGeom prst="rect">
            <a:avLst/>
          </a:prstGeom>
          <a:noFill/>
        </p:spPr>
        <p:txBody>
          <a:bodyPr wrap="square" rtlCol="0">
            <a:spAutoFit/>
          </a:bodyPr>
          <a:lstStyle/>
          <a:p>
            <a:r>
              <a:rPr lang="zh-TW" altLang="en-US" sz="2000" b="1" dirty="0"/>
              <a:t>還有疑問嗎？</a:t>
            </a:r>
            <a:r>
              <a:rPr lang="en-US" altLang="zh-TW" sz="2000" b="1" dirty="0"/>
              <a:t> </a:t>
            </a:r>
            <a:r>
              <a:rPr lang="zh-TW" altLang="en-US" sz="2000" b="1" dirty="0"/>
              <a:t>歡迎追蹤我們的社群媒體或私訊您的問題喔！</a:t>
            </a:r>
            <a:br>
              <a:rPr lang="en-US" altLang="zh-TW" sz="2000" b="1" dirty="0"/>
            </a:br>
            <a:r>
              <a:rPr lang="zh-TW" altLang="en-US" sz="2000" b="1" dirty="0"/>
              <a:t>快來成為我們的一員吧！</a:t>
            </a:r>
            <a:endParaRPr lang="en-CA" sz="2000" b="1" dirty="0"/>
          </a:p>
        </p:txBody>
      </p:sp>
      <p:pic>
        <p:nvPicPr>
          <p:cNvPr id="21" name="Picture 20"/>
          <p:cNvPicPr>
            <a:picLocks noChangeAspect="1"/>
          </p:cNvPicPr>
          <p:nvPr/>
        </p:nvPicPr>
        <p:blipFill>
          <a:blip r:embed="rId16"/>
          <a:stretch>
            <a:fillRect/>
          </a:stretch>
        </p:blipFill>
        <p:spPr>
          <a:xfrm>
            <a:off x="5652120" y="1849388"/>
            <a:ext cx="3098531" cy="3133215"/>
          </a:xfrm>
          <a:prstGeom prst="rect">
            <a:avLst/>
          </a:prstGeom>
        </p:spPr>
      </p:pic>
    </p:spTree>
    <p:extLst>
      <p:ext uri="{BB962C8B-B14F-4D97-AF65-F5344CB8AC3E}">
        <p14:creationId xmlns:p14="http://schemas.microsoft.com/office/powerpoint/2010/main" val="999709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6931" y="2657481"/>
            <a:ext cx="7055168" cy="461665"/>
          </a:xfrm>
          <a:prstGeom prst="rect">
            <a:avLst/>
          </a:prstGeom>
          <a:noFill/>
        </p:spPr>
        <p:txBody>
          <a:bodyPr wrap="square" rtlCol="0">
            <a:spAutoFit/>
          </a:bodyPr>
          <a:lstStyle/>
          <a:p>
            <a:pPr algn="ctr"/>
            <a:r>
              <a:rPr lang="en-CA" sz="2400" b="1" dirty="0">
                <a:solidFill>
                  <a:schemeClr val="bg1"/>
                </a:solidFill>
                <a:latin typeface="Verdana" panose="020B0604030504040204" pitchFamily="34" charset="0"/>
                <a:ea typeface="Verdana" panose="020B0604030504040204" pitchFamily="34" charset="0"/>
                <a:cs typeface="Verdana" panose="020B0604030504040204" pitchFamily="34" charset="0"/>
              </a:rPr>
              <a:t>TORONTO, CANADA</a:t>
            </a:r>
          </a:p>
        </p:txBody>
      </p:sp>
      <p:pic>
        <p:nvPicPr>
          <p:cNvPr id="3" name="圖片 2" descr="圖片2.jpg"/>
          <p:cNvPicPr>
            <a:picLocks noChangeAspect="1"/>
          </p:cNvPicPr>
          <p:nvPr/>
        </p:nvPicPr>
        <p:blipFill>
          <a:blip r:embed="rId2" cstate="print"/>
          <a:stretch>
            <a:fillRect/>
          </a:stretch>
        </p:blipFill>
        <p:spPr>
          <a:xfrm>
            <a:off x="-14720" y="0"/>
            <a:ext cx="9158720" cy="5715000"/>
          </a:xfrm>
          <a:prstGeom prst="rect">
            <a:avLst/>
          </a:prstGeom>
        </p:spPr>
      </p:pic>
      <p:sp>
        <p:nvSpPr>
          <p:cNvPr id="5" name="文字方塊 4"/>
          <p:cNvSpPr txBox="1"/>
          <p:nvPr/>
        </p:nvSpPr>
        <p:spPr>
          <a:xfrm>
            <a:off x="1571604" y="2083589"/>
            <a:ext cx="3071834" cy="584776"/>
          </a:xfrm>
          <a:prstGeom prst="rect">
            <a:avLst/>
          </a:prstGeom>
          <a:noFill/>
        </p:spPr>
        <p:txBody>
          <a:bodyPr wrap="square" rtlCol="0">
            <a:spAutoFit/>
          </a:bodyPr>
          <a:lstStyle/>
          <a:p>
            <a:r>
              <a:rPr lang="en-US" altLang="zh-TW" sz="3200" b="1" dirty="0">
                <a:solidFill>
                  <a:schemeClr val="bg1"/>
                </a:solidFill>
              </a:rPr>
              <a:t>Thank you</a:t>
            </a:r>
            <a:endParaRPr lang="zh-TW" altLang="en-US" sz="3200" b="1" dirty="0">
              <a:solidFill>
                <a:schemeClr val="bg1"/>
              </a:solidFill>
            </a:endParaRPr>
          </a:p>
        </p:txBody>
      </p:sp>
    </p:spTree>
    <p:extLst>
      <p:ext uri="{BB962C8B-B14F-4D97-AF65-F5344CB8AC3E}">
        <p14:creationId xmlns:p14="http://schemas.microsoft.com/office/powerpoint/2010/main" val="194782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3" descr="圖片1.jpg"/>
          <p:cNvPicPr>
            <a:picLocks noChangeAspect="1"/>
          </p:cNvPicPr>
          <p:nvPr/>
        </p:nvPicPr>
        <p:blipFill>
          <a:blip r:embed="rId2" cstate="print"/>
          <a:stretch>
            <a:fillRect/>
          </a:stretch>
        </p:blipFill>
        <p:spPr>
          <a:xfrm>
            <a:off x="9" y="-36734"/>
            <a:ext cx="9143992" cy="5774554"/>
          </a:xfrm>
          <a:prstGeom prst="rect">
            <a:avLst/>
          </a:prstGeom>
        </p:spPr>
      </p:pic>
      <p:pic>
        <p:nvPicPr>
          <p:cNvPr id="4" name="Picture 3"/>
          <p:cNvPicPr>
            <a:picLocks noChangeAspect="1"/>
          </p:cNvPicPr>
          <p:nvPr/>
        </p:nvPicPr>
        <p:blipFill>
          <a:blip r:embed="rId3"/>
          <a:stretch>
            <a:fillRect/>
          </a:stretch>
        </p:blipFill>
        <p:spPr>
          <a:xfrm>
            <a:off x="323528" y="769268"/>
            <a:ext cx="8604448" cy="4612481"/>
          </a:xfrm>
          <a:prstGeom prst="rect">
            <a:avLst/>
          </a:prstGeom>
        </p:spPr>
      </p:pic>
      <p:sp>
        <p:nvSpPr>
          <p:cNvPr id="2" name="TextBox 1"/>
          <p:cNvSpPr txBox="1"/>
          <p:nvPr/>
        </p:nvSpPr>
        <p:spPr>
          <a:xfrm>
            <a:off x="2051720" y="337220"/>
            <a:ext cx="5400600" cy="400110"/>
          </a:xfrm>
          <a:prstGeom prst="rect">
            <a:avLst/>
          </a:prstGeom>
          <a:noFill/>
        </p:spPr>
        <p:txBody>
          <a:bodyPr wrap="square" rtlCol="0">
            <a:spAutoFit/>
          </a:bodyPr>
          <a:lstStyle/>
          <a:p>
            <a:r>
              <a:rPr lang="en-US" altLang="zh-TW" sz="2000" b="1" dirty="0" err="1"/>
              <a:t>TSoM</a:t>
            </a:r>
            <a:r>
              <a:rPr lang="zh-TW" altLang="en-US" sz="2000" b="1" dirty="0"/>
              <a:t> 是</a:t>
            </a:r>
            <a:r>
              <a:rPr lang="en-US" altLang="zh-TW" sz="2000" b="1" dirty="0"/>
              <a:t> GUS </a:t>
            </a:r>
            <a:r>
              <a:rPr lang="zh-TW" altLang="en-US" sz="2000" b="1" dirty="0"/>
              <a:t>旗下最新的教育機構品牌</a:t>
            </a:r>
            <a:endParaRPr lang="en-US" altLang="zh-TW" sz="2000" b="1" dirty="0"/>
          </a:p>
        </p:txBody>
      </p:sp>
    </p:spTree>
    <p:extLst>
      <p:ext uri="{BB962C8B-B14F-4D97-AF65-F5344CB8AC3E}">
        <p14:creationId xmlns:p14="http://schemas.microsoft.com/office/powerpoint/2010/main" val="318516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圖片1.jpg"/>
          <p:cNvPicPr>
            <a:picLocks noChangeAspect="1"/>
          </p:cNvPicPr>
          <p:nvPr/>
        </p:nvPicPr>
        <p:blipFill>
          <a:blip r:embed="rId2" cstate="print"/>
          <a:stretch>
            <a:fillRect/>
          </a:stretch>
        </p:blipFill>
        <p:spPr>
          <a:xfrm>
            <a:off x="-1" y="-22820"/>
            <a:ext cx="9144001" cy="5715000"/>
          </a:xfrm>
          <a:prstGeom prst="rect">
            <a:avLst/>
          </a:prstGeom>
        </p:spPr>
      </p:pic>
      <p:sp>
        <p:nvSpPr>
          <p:cNvPr id="2" name="標題 1"/>
          <p:cNvSpPr>
            <a:spLocks noGrp="1"/>
          </p:cNvSpPr>
          <p:nvPr>
            <p:ph type="title"/>
          </p:nvPr>
        </p:nvSpPr>
        <p:spPr>
          <a:xfrm>
            <a:off x="179512" y="193204"/>
            <a:ext cx="8229600" cy="952500"/>
          </a:xfrm>
        </p:spPr>
        <p:txBody>
          <a:bodyPr>
            <a:normAutofit/>
          </a:bodyPr>
          <a:lstStyle/>
          <a:p>
            <a:r>
              <a:rPr lang="zh-TW" altLang="en-US" sz="3200" b="1" dirty="0">
                <a:latin typeface="新細明體"/>
                <a:ea typeface="新細明體"/>
                <a:cs typeface="新細明體"/>
              </a:rPr>
              <a:t>合法註冊</a:t>
            </a:r>
          </a:p>
        </p:txBody>
      </p:sp>
      <p:sp>
        <p:nvSpPr>
          <p:cNvPr id="5" name="TextBox 7"/>
          <p:cNvSpPr txBox="1">
            <a:spLocks noGrp="1"/>
          </p:cNvSpPr>
          <p:nvPr>
            <p:ph idx="1"/>
          </p:nvPr>
        </p:nvSpPr>
        <p:spPr>
          <a:xfrm>
            <a:off x="571472" y="1369209"/>
            <a:ext cx="8572528" cy="2092881"/>
          </a:xfrm>
          <a:prstGeom prst="rect">
            <a:avLst/>
          </a:prstGeom>
          <a:noFill/>
        </p:spPr>
        <p:txBody>
          <a:bodyPr wrap="square" rtlCol="0">
            <a:spAutoFit/>
          </a:bodyPr>
          <a:lstStyle/>
          <a:p>
            <a:pPr marL="285750" indent="-285750">
              <a:buClr>
                <a:srgbClr val="90191C"/>
              </a:buClr>
              <a:buSzPct val="80000"/>
              <a:buFont typeface="Arial" panose="020B0604020202020204" pitchFamily="34" charset="0"/>
              <a:buChar char="•"/>
            </a:pPr>
            <a:r>
              <a:rPr lang="zh-TW" altLang="en-US" sz="2000" dirty="0">
                <a:latin typeface="新細明體"/>
                <a:ea typeface="新細明體"/>
                <a:cs typeface="新細明體"/>
              </a:rPr>
              <a:t>每個學系和課程都是由加拿大政府認證 </a:t>
            </a:r>
            <a:br>
              <a:rPr lang="en-US" altLang="zh-TW" sz="2000" dirty="0">
                <a:latin typeface="新細明體"/>
                <a:ea typeface="新細明體"/>
                <a:cs typeface="新細明體"/>
              </a:rPr>
            </a:br>
            <a:r>
              <a:rPr lang="en-US" altLang="zh-TW" sz="1800" dirty="0">
                <a:latin typeface="新細明體"/>
                <a:ea typeface="新細明體"/>
                <a:cs typeface="新細明體"/>
              </a:rPr>
              <a:t>Approved </a:t>
            </a:r>
            <a:r>
              <a:rPr lang="en-US" sz="1800" dirty="0">
                <a:latin typeface="新細明體"/>
                <a:ea typeface="新細明體"/>
                <a:cs typeface="新細明體"/>
              </a:rPr>
              <a:t>by the Ministry of Advanced Education and Skills Development</a:t>
            </a:r>
            <a:endParaRPr lang="en-US" sz="2000" dirty="0">
              <a:latin typeface="新細明體"/>
              <a:ea typeface="新細明體"/>
              <a:cs typeface="新細明體"/>
            </a:endParaRPr>
          </a:p>
          <a:p>
            <a:pPr marL="285750" indent="-285750">
              <a:buClr>
                <a:srgbClr val="90191C"/>
              </a:buClr>
              <a:buSzPct val="80000"/>
              <a:buFont typeface="Arial" panose="020B0604020202020204" pitchFamily="34" charset="0"/>
              <a:buChar char="•"/>
            </a:pPr>
            <a:r>
              <a:rPr lang="zh-TW" altLang="en-US" sz="2000" dirty="0">
                <a:latin typeface="新細明體"/>
                <a:ea typeface="新細明體"/>
                <a:cs typeface="新細明體"/>
              </a:rPr>
              <a:t>是經政府許可的指定教育機構</a:t>
            </a:r>
            <a:r>
              <a:rPr lang="en-US" altLang="zh-TW" sz="2000" dirty="0">
                <a:latin typeface="新細明體"/>
                <a:ea typeface="新細明體"/>
                <a:cs typeface="新細明體"/>
              </a:rPr>
              <a:t>(Designated Learning institution)  </a:t>
            </a:r>
            <a:br>
              <a:rPr lang="en-US" sz="2000" dirty="0">
                <a:latin typeface="新細明體"/>
                <a:ea typeface="新細明體"/>
                <a:cs typeface="新細明體"/>
              </a:rPr>
            </a:br>
            <a:r>
              <a:rPr lang="en-US" sz="2000" dirty="0">
                <a:latin typeface="新細明體"/>
                <a:ea typeface="新細明體"/>
                <a:cs typeface="新細明體"/>
              </a:rPr>
              <a:t>DLI #  </a:t>
            </a:r>
            <a:r>
              <a:rPr lang="en-US" sz="2000" b="1" dirty="0">
                <a:solidFill>
                  <a:srgbClr val="FF0000"/>
                </a:solidFill>
                <a:latin typeface="新細明體"/>
                <a:ea typeface="新細明體"/>
                <a:cs typeface="新細明體"/>
              </a:rPr>
              <a:t>O131394510557</a:t>
            </a:r>
          </a:p>
          <a:p>
            <a:pPr marL="285750" indent="-285750">
              <a:buClr>
                <a:srgbClr val="90191C"/>
              </a:buClr>
              <a:buSzPct val="80000"/>
            </a:pPr>
            <a:r>
              <a:rPr lang="zh-TW" altLang="en-US" sz="2000" dirty="0">
                <a:latin typeface="新細明體"/>
                <a:ea typeface="新細明體"/>
                <a:cs typeface="新細明體"/>
              </a:rPr>
              <a:t>加拿大唯一由特許公認會計師</a:t>
            </a:r>
            <a:r>
              <a:rPr lang="en-US" altLang="zh-TW" sz="2000" dirty="0">
                <a:latin typeface="新細明體"/>
                <a:ea typeface="新細明體"/>
                <a:cs typeface="新細明體"/>
              </a:rPr>
              <a:t>ACCA </a:t>
            </a:r>
            <a:r>
              <a:rPr lang="zh-TW" altLang="en-US" sz="2000" dirty="0">
                <a:latin typeface="新細明體"/>
                <a:ea typeface="新細明體"/>
                <a:cs typeface="新細明體"/>
              </a:rPr>
              <a:t>認證的培訓機構</a:t>
            </a:r>
            <a:endParaRPr lang="en-US" sz="2000" b="1" dirty="0">
              <a:solidFill>
                <a:srgbClr val="FF0000"/>
              </a:solidFill>
              <a:latin typeface="新細明體"/>
              <a:ea typeface="新細明體"/>
              <a:cs typeface="新細明體"/>
            </a:endParaRPr>
          </a:p>
          <a:p>
            <a:pPr>
              <a:buClr>
                <a:srgbClr val="90191C"/>
              </a:buClr>
              <a:buSzPct val="80000"/>
            </a:pPr>
            <a:endParaRPr lang="en-US" sz="2000" b="1" dirty="0">
              <a:solidFill>
                <a:srgbClr val="FF0000"/>
              </a:solidFill>
              <a:ea typeface="Times New Roman" panose="02020603050405020304" pitchFamily="18" charset="0"/>
              <a:cs typeface="Rod" panose="02030509050101010101" pitchFamily="49" charset="-79"/>
            </a:endParaRPr>
          </a:p>
        </p:txBody>
      </p:sp>
      <p:sp>
        <p:nvSpPr>
          <p:cNvPr id="7" name="Rectangle 2"/>
          <p:cNvSpPr/>
          <p:nvPr/>
        </p:nvSpPr>
        <p:spPr>
          <a:xfrm>
            <a:off x="667949" y="4866766"/>
            <a:ext cx="5997643" cy="369332"/>
          </a:xfrm>
          <a:prstGeom prst="rect">
            <a:avLst/>
          </a:prstGeom>
        </p:spPr>
        <p:txBody>
          <a:bodyPr wrap="none">
            <a:spAutoFit/>
          </a:bodyPr>
          <a:lstStyle/>
          <a:p>
            <a:pPr lvl="0">
              <a:buClr>
                <a:srgbClr val="90191C"/>
              </a:buClr>
              <a:buSzPct val="80000"/>
            </a:pPr>
            <a:r>
              <a:rPr lang="en-GB" i="1" u="sng" dirty="0">
                <a:solidFill>
                  <a:srgbClr val="000000"/>
                </a:solidFill>
                <a:ea typeface="Times New Roman" panose="02020603050405020304" pitchFamily="18" charset="0"/>
                <a:hlinkClick r:id="rId3"/>
              </a:rPr>
              <a:t>http://www.cic.gc.ca/english/study/study-institutions-list.asp</a:t>
            </a:r>
            <a:endParaRPr lang="en-US" i="1" dirty="0"/>
          </a:p>
        </p:txBody>
      </p:sp>
      <p:pic>
        <p:nvPicPr>
          <p:cNvPr id="10" name="Picture 3"/>
          <p:cNvPicPr>
            <a:picLocks noChangeAspect="1"/>
          </p:cNvPicPr>
          <p:nvPr/>
        </p:nvPicPr>
        <p:blipFill>
          <a:blip r:embed="rId4" cstate="print"/>
          <a:stretch>
            <a:fillRect/>
          </a:stretch>
        </p:blipFill>
        <p:spPr>
          <a:xfrm>
            <a:off x="2357426" y="3452819"/>
            <a:ext cx="2025159" cy="1251503"/>
          </a:xfrm>
          <a:prstGeom prst="rect">
            <a:avLst/>
          </a:prstGeom>
        </p:spPr>
      </p:pic>
      <p:pic>
        <p:nvPicPr>
          <p:cNvPr id="11"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62" y="3512351"/>
            <a:ext cx="1143008" cy="1133936"/>
          </a:xfrm>
          <a:prstGeom prst="rect">
            <a:avLst/>
          </a:prstGeom>
        </p:spPr>
      </p:pic>
      <p:pic>
        <p:nvPicPr>
          <p:cNvPr id="12"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322" y="3690946"/>
            <a:ext cx="2430757" cy="773913"/>
          </a:xfrm>
          <a:prstGeom prst="rect">
            <a:avLst/>
          </a:prstGeom>
        </p:spPr>
      </p:pic>
      <p:pic>
        <p:nvPicPr>
          <p:cNvPr id="13"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2396" y="3571883"/>
            <a:ext cx="1357322" cy="1131103"/>
          </a:xfrm>
          <a:prstGeom prst="rect">
            <a:avLst/>
          </a:prstGeom>
        </p:spPr>
      </p:pic>
      <p:grpSp>
        <p:nvGrpSpPr>
          <p:cNvPr id="16" name="Group 14">
            <a:extLst>
              <a:ext uri="{FF2B5EF4-FFF2-40B4-BE49-F238E27FC236}">
                <a16:creationId xmlns:a16="http://schemas.microsoft.com/office/drawing/2014/main" id="{6F9CB816-DD32-2C47-90C3-1474F735F1C3}"/>
              </a:ext>
            </a:extLst>
          </p:cNvPr>
          <p:cNvGrpSpPr/>
          <p:nvPr/>
        </p:nvGrpSpPr>
        <p:grpSpPr>
          <a:xfrm rot="10800000">
            <a:off x="395536" y="1117308"/>
            <a:ext cx="8103844" cy="60009"/>
            <a:chOff x="0" y="1117988"/>
            <a:chExt cx="12201098" cy="109182"/>
          </a:xfrm>
        </p:grpSpPr>
        <p:sp>
          <p:nvSpPr>
            <p:cNvPr id="17"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圖片1.jpg"/>
          <p:cNvPicPr>
            <a:picLocks noChangeAspect="1"/>
          </p:cNvPicPr>
          <p:nvPr/>
        </p:nvPicPr>
        <p:blipFill>
          <a:blip r:embed="rId3" cstate="print"/>
          <a:stretch>
            <a:fillRect/>
          </a:stretch>
        </p:blipFill>
        <p:spPr>
          <a:xfrm>
            <a:off x="-7888" y="-22820"/>
            <a:ext cx="9143992" cy="5737820"/>
          </a:xfrm>
          <a:prstGeom prst="rect">
            <a:avLst/>
          </a:prstGeom>
        </p:spPr>
      </p:pic>
      <p:sp>
        <p:nvSpPr>
          <p:cNvPr id="2" name="Rectangle 1"/>
          <p:cNvSpPr/>
          <p:nvPr/>
        </p:nvSpPr>
        <p:spPr>
          <a:xfrm>
            <a:off x="467544" y="337220"/>
            <a:ext cx="7528179" cy="584776"/>
          </a:xfrm>
          <a:prstGeom prst="rect">
            <a:avLst/>
          </a:prstGeom>
        </p:spPr>
        <p:txBody>
          <a:bodyPr wrap="square">
            <a:spAutoFit/>
          </a:bodyPr>
          <a:lstStyle/>
          <a:p>
            <a:pPr algn="ctr" fontAlgn="base"/>
            <a:r>
              <a:rPr lang="zh-TW" altLang="en-US" sz="3200" b="1" i="0" cap="all" dirty="0">
                <a:solidFill>
                  <a:srgbClr val="1F2B34"/>
                </a:solidFill>
                <a:effectLst/>
                <a:latin typeface="新細明體"/>
                <a:ea typeface="新細明體"/>
                <a:cs typeface="新細明體"/>
              </a:rPr>
              <a:t>學</a:t>
            </a:r>
            <a:r>
              <a:rPr lang="zh-TW" altLang="en-US" sz="3200" b="1" cap="all" dirty="0">
                <a:solidFill>
                  <a:srgbClr val="1F2B34"/>
                </a:solidFill>
                <a:latin typeface="新細明體"/>
                <a:ea typeface="新細明體"/>
                <a:cs typeface="新細明體"/>
              </a:rPr>
              <a:t>院介紹</a:t>
            </a:r>
            <a:endParaRPr lang="en-US" sz="3200" b="1" i="0" cap="all" dirty="0">
              <a:solidFill>
                <a:srgbClr val="1F2B34"/>
              </a:solidFill>
              <a:effectLst/>
              <a:latin typeface="新細明體"/>
              <a:ea typeface="新細明體"/>
              <a:cs typeface="新細明體"/>
            </a:endParaRPr>
          </a:p>
        </p:txBody>
      </p:sp>
      <p:grpSp>
        <p:nvGrpSpPr>
          <p:cNvPr id="5" name="Group 4"/>
          <p:cNvGrpSpPr/>
          <p:nvPr/>
        </p:nvGrpSpPr>
        <p:grpSpPr>
          <a:xfrm>
            <a:off x="107504" y="1633364"/>
            <a:ext cx="2053462" cy="3342189"/>
            <a:chOff x="419621" y="2087782"/>
            <a:chExt cx="2737949" cy="4010627"/>
          </a:xfrm>
        </p:grpSpPr>
        <p:pic>
          <p:nvPicPr>
            <p:cNvPr id="8" name="Picture 7"/>
            <p:cNvPicPr>
              <a:picLocks noChangeAspect="1"/>
            </p:cNvPicPr>
            <p:nvPr/>
          </p:nvPicPr>
          <p:blipFill>
            <a:blip r:embed="rId4" cstate="print"/>
            <a:stretch>
              <a:fillRect/>
            </a:stretch>
          </p:blipFill>
          <p:spPr>
            <a:xfrm>
              <a:off x="419621" y="2087782"/>
              <a:ext cx="2476751" cy="2217092"/>
            </a:xfrm>
            <a:prstGeom prst="rect">
              <a:avLst/>
            </a:prstGeom>
          </p:spPr>
        </p:pic>
        <p:sp>
          <p:nvSpPr>
            <p:cNvPr id="15" name="Rectangle 14"/>
            <p:cNvSpPr/>
            <p:nvPr/>
          </p:nvSpPr>
          <p:spPr>
            <a:xfrm>
              <a:off x="571461" y="4214817"/>
              <a:ext cx="2586109" cy="1883592"/>
            </a:xfrm>
            <a:prstGeom prst="rect">
              <a:avLst/>
            </a:prstGeom>
          </p:spPr>
          <p:txBody>
            <a:bodyPr wrap="square">
              <a:spAutoFit/>
            </a:bodyPr>
            <a:lstStyle/>
            <a:p>
              <a:pPr fontAlgn="base"/>
              <a:r>
                <a:rPr lang="zh-TW" altLang="en-US" sz="1600" dirty="0">
                  <a:latin typeface="新細明體"/>
                  <a:ea typeface="新細明體"/>
                  <a:cs typeface="新細明體"/>
                </a:rPr>
                <a:t>教授都是業界領袖</a:t>
              </a:r>
              <a:r>
                <a:rPr lang="zh-TW" altLang="zh-TW" sz="1600" dirty="0">
                  <a:latin typeface="新細明體"/>
                  <a:ea typeface="新細明體"/>
                  <a:cs typeface="新細明體"/>
                </a:rPr>
                <a:t>、</a:t>
              </a:r>
              <a:r>
                <a:rPr lang="zh-TW" altLang="en-US" sz="1600" dirty="0">
                  <a:latin typeface="新細明體"/>
                  <a:ea typeface="新細明體"/>
                  <a:cs typeface="新細明體"/>
                </a:rPr>
                <a:t>不僅能提供學術性的指導，更能分享過去成功以及失敗的例子，給學生最大的支持和幫助。</a:t>
              </a:r>
              <a:endParaRPr lang="zh-TW" altLang="zh-TW" sz="1600" b="0" i="0" dirty="0">
                <a:latin typeface="新細明體"/>
                <a:ea typeface="新細明體"/>
                <a:cs typeface="新細明體"/>
              </a:endParaRPr>
            </a:p>
          </p:txBody>
        </p:sp>
      </p:grpSp>
      <p:sp>
        <p:nvSpPr>
          <p:cNvPr id="4" name="Plus 3"/>
          <p:cNvSpPr/>
          <p:nvPr/>
        </p:nvSpPr>
        <p:spPr>
          <a:xfrm>
            <a:off x="1835696" y="2497460"/>
            <a:ext cx="263334" cy="344329"/>
          </a:xfrm>
          <a:prstGeom prst="mathPlus">
            <a:avLst/>
          </a:prstGeom>
          <a:solidFill>
            <a:schemeClr val="tx1">
              <a:lumMod val="65000"/>
              <a:lumOff val="3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sz="2000"/>
          </a:p>
        </p:txBody>
      </p:sp>
      <p:sp>
        <p:nvSpPr>
          <p:cNvPr id="24" name="Plus 23"/>
          <p:cNvSpPr/>
          <p:nvPr/>
        </p:nvSpPr>
        <p:spPr>
          <a:xfrm>
            <a:off x="3563888" y="2497460"/>
            <a:ext cx="263334" cy="344329"/>
          </a:xfrm>
          <a:prstGeom prst="mathPlus">
            <a:avLst/>
          </a:prstGeom>
          <a:solidFill>
            <a:schemeClr val="tx1">
              <a:lumMod val="65000"/>
              <a:lumOff val="3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sz="2000"/>
          </a:p>
        </p:txBody>
      </p:sp>
      <p:sp>
        <p:nvSpPr>
          <p:cNvPr id="25" name="Plus 24"/>
          <p:cNvSpPr/>
          <p:nvPr/>
        </p:nvSpPr>
        <p:spPr>
          <a:xfrm>
            <a:off x="5220072" y="2497460"/>
            <a:ext cx="263334" cy="344329"/>
          </a:xfrm>
          <a:prstGeom prst="mathPlus">
            <a:avLst/>
          </a:prstGeom>
          <a:solidFill>
            <a:schemeClr val="tx1">
              <a:lumMod val="65000"/>
              <a:lumOff val="3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sz="2000"/>
          </a:p>
        </p:txBody>
      </p:sp>
      <p:grpSp>
        <p:nvGrpSpPr>
          <p:cNvPr id="6" name="Group 5"/>
          <p:cNvGrpSpPr/>
          <p:nvPr/>
        </p:nvGrpSpPr>
        <p:grpSpPr>
          <a:xfrm>
            <a:off x="2195736" y="2065412"/>
            <a:ext cx="1542465" cy="2451669"/>
            <a:chOff x="2872049" y="2598138"/>
            <a:chExt cx="2056619" cy="2115487"/>
          </a:xfrm>
        </p:grpSpPr>
        <p:sp>
          <p:nvSpPr>
            <p:cNvPr id="12" name="Rectangle 11"/>
            <p:cNvSpPr/>
            <p:nvPr/>
          </p:nvSpPr>
          <p:spPr>
            <a:xfrm>
              <a:off x="2872049" y="3784119"/>
              <a:ext cx="2056619" cy="929506"/>
            </a:xfrm>
            <a:prstGeom prst="rect">
              <a:avLst/>
            </a:prstGeom>
          </p:spPr>
          <p:txBody>
            <a:bodyPr wrap="square">
              <a:spAutoFit/>
            </a:bodyPr>
            <a:lstStyle/>
            <a:p>
              <a:pPr algn="ctr" fontAlgn="base"/>
              <a:r>
                <a:rPr lang="zh-TW" altLang="en-US" sz="1600" b="1" i="0" dirty="0">
                  <a:solidFill>
                    <a:srgbClr val="4D4D4D"/>
                  </a:solidFill>
                  <a:effectLst/>
                  <a:latin typeface="新細明體"/>
                  <a:ea typeface="新細明體"/>
                  <a:cs typeface="新細明體"/>
                </a:rPr>
                <a:t>課程時間可兼職每周</a:t>
              </a:r>
              <a:r>
                <a:rPr lang="en-US" altLang="zh-TW" sz="1600" b="1" i="0" dirty="0">
                  <a:solidFill>
                    <a:srgbClr val="4D4D4D"/>
                  </a:solidFill>
                  <a:effectLst/>
                  <a:latin typeface="新細明體"/>
                  <a:ea typeface="新細明體"/>
                  <a:cs typeface="新細明體"/>
                </a:rPr>
                <a:t>20</a:t>
              </a:r>
              <a:r>
                <a:rPr lang="zh-TW" altLang="en-US" sz="1600" b="1" i="0" dirty="0">
                  <a:solidFill>
                    <a:srgbClr val="4D4D4D"/>
                  </a:solidFill>
                  <a:effectLst/>
                  <a:latin typeface="新細明體"/>
                  <a:ea typeface="新細明體"/>
                  <a:cs typeface="新細明體"/>
                </a:rPr>
                <a:t>小時</a:t>
              </a:r>
              <a:endParaRPr lang="en-US" altLang="zh-TW" sz="1600" b="1" i="0" dirty="0">
                <a:solidFill>
                  <a:srgbClr val="4D4D4D"/>
                </a:solidFill>
                <a:effectLst/>
                <a:latin typeface="新細明體"/>
                <a:ea typeface="新細明體"/>
                <a:cs typeface="新細明體"/>
              </a:endParaRPr>
            </a:p>
            <a:p>
              <a:pPr fontAlgn="base"/>
              <a:r>
                <a:rPr lang="zh-TW" altLang="en-US" sz="1600" b="1" dirty="0">
                  <a:solidFill>
                    <a:srgbClr val="4D4D4D"/>
                  </a:solidFill>
                  <a:latin typeface="新細明體"/>
                  <a:ea typeface="新細明體"/>
                  <a:cs typeface="新細明體"/>
                </a:rPr>
                <a:t>假期和</a:t>
              </a:r>
              <a:r>
                <a:rPr lang="en-US" altLang="zh-TW" sz="1600" b="1" dirty="0">
                  <a:solidFill>
                    <a:srgbClr val="4D4D4D"/>
                  </a:solidFill>
                  <a:latin typeface="新細明體"/>
                  <a:ea typeface="新細明體"/>
                  <a:cs typeface="新細明體"/>
                </a:rPr>
                <a:t>CO OP </a:t>
              </a:r>
              <a:r>
                <a:rPr lang="zh-TW" altLang="en-US" sz="1600" b="1" dirty="0">
                  <a:solidFill>
                    <a:srgbClr val="4D4D4D"/>
                  </a:solidFill>
                  <a:latin typeface="新細明體"/>
                  <a:ea typeface="新細明體"/>
                  <a:cs typeface="新細明體"/>
                </a:rPr>
                <a:t>期間可轉正職</a:t>
              </a:r>
              <a:r>
                <a:rPr lang="zh-TW" altLang="en-US" sz="1600" dirty="0">
                  <a:solidFill>
                    <a:srgbClr val="4D4D4D"/>
                  </a:solidFill>
                  <a:latin typeface="新細明體"/>
                  <a:ea typeface="新細明體"/>
                  <a:cs typeface="新細明體"/>
                </a:rPr>
                <a:t>。</a:t>
              </a:r>
              <a:endParaRPr lang="en-US" sz="1600" i="0" dirty="0">
                <a:solidFill>
                  <a:srgbClr val="4D4D4D"/>
                </a:solidFill>
                <a:effectLst/>
                <a:latin typeface="新細明體"/>
                <a:ea typeface="新細明體"/>
                <a:cs typeface="新細明體"/>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2451" y="2598138"/>
              <a:ext cx="1495481" cy="927091"/>
            </a:xfrm>
            <a:prstGeom prst="rect">
              <a:avLst/>
            </a:prstGeom>
          </p:spPr>
        </p:pic>
      </p:grpSp>
      <p:grpSp>
        <p:nvGrpSpPr>
          <p:cNvPr id="7" name="Group 13"/>
          <p:cNvGrpSpPr/>
          <p:nvPr/>
        </p:nvGrpSpPr>
        <p:grpSpPr>
          <a:xfrm>
            <a:off x="5436096" y="2065412"/>
            <a:ext cx="1737310" cy="2937812"/>
            <a:chOff x="7041544" y="2598136"/>
            <a:chExt cx="2316413" cy="3525376"/>
          </a:xfrm>
        </p:grpSpPr>
        <p:sp>
          <p:nvSpPr>
            <p:cNvPr id="19" name="Rectangle 18"/>
            <p:cNvSpPr/>
            <p:nvPr/>
          </p:nvSpPr>
          <p:spPr>
            <a:xfrm>
              <a:off x="7041544" y="4239919"/>
              <a:ext cx="2316413" cy="1883593"/>
            </a:xfrm>
            <a:prstGeom prst="rect">
              <a:avLst/>
            </a:prstGeom>
          </p:spPr>
          <p:txBody>
            <a:bodyPr wrap="square">
              <a:spAutoFit/>
            </a:bodyPr>
            <a:lstStyle/>
            <a:p>
              <a:pPr algn="ctr" fontAlgn="base"/>
              <a:r>
                <a:rPr lang="zh-TW" altLang="en-US" sz="1600" dirty="0">
                  <a:latin typeface="新細明體"/>
                  <a:ea typeface="新細明體"/>
                  <a:cs typeface="新細明體"/>
                </a:rPr>
                <a:t>不定期邀請校外企業領袖演講和參觀企業內部運作情形，讓學生掌握最新的市場資訊。</a:t>
              </a:r>
              <a:endParaRPr lang="en-US" sz="1600" b="1" i="0" dirty="0">
                <a:solidFill>
                  <a:srgbClr val="4D4D4D"/>
                </a:solidFill>
                <a:effectLst/>
                <a:latin typeface="新細明體"/>
                <a:ea typeface="新細明體"/>
                <a:cs typeface="新細明體"/>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512" y="2598136"/>
              <a:ext cx="1425692" cy="1196384"/>
            </a:xfrm>
            <a:prstGeom prst="rect">
              <a:avLst/>
            </a:prstGeom>
          </p:spPr>
        </p:pic>
      </p:grpSp>
      <p:grpSp>
        <p:nvGrpSpPr>
          <p:cNvPr id="13" name="Group 12"/>
          <p:cNvGrpSpPr/>
          <p:nvPr/>
        </p:nvGrpSpPr>
        <p:grpSpPr>
          <a:xfrm>
            <a:off x="3851921" y="1993404"/>
            <a:ext cx="1440160" cy="2763599"/>
            <a:chOff x="5138170" y="2578631"/>
            <a:chExt cx="1920213" cy="2891633"/>
          </a:xfrm>
        </p:grpSpPr>
        <p:sp>
          <p:nvSpPr>
            <p:cNvPr id="17" name="Rectangle 16"/>
            <p:cNvSpPr/>
            <p:nvPr/>
          </p:nvSpPr>
          <p:spPr>
            <a:xfrm>
              <a:off x="5138170" y="4085512"/>
              <a:ext cx="1920213" cy="1384752"/>
            </a:xfrm>
            <a:prstGeom prst="rect">
              <a:avLst/>
            </a:prstGeom>
          </p:spPr>
          <p:txBody>
            <a:bodyPr wrap="square">
              <a:spAutoFit/>
            </a:bodyPr>
            <a:lstStyle/>
            <a:p>
              <a:pPr algn="ctr" fontAlgn="base"/>
              <a:r>
                <a:rPr lang="zh-TW" altLang="zh-TW" sz="1600" dirty="0"/>
                <a:t>坐落在</a:t>
              </a:r>
              <a:r>
                <a:rPr lang="zh-TW" altLang="en-US" sz="1600" dirty="0"/>
                <a:t>多倫多</a:t>
              </a:r>
              <a:r>
                <a:rPr lang="zh-TW" altLang="zh-TW" sz="1600" dirty="0"/>
                <a:t>的</a:t>
              </a:r>
              <a:r>
                <a:rPr lang="zh-TW" altLang="en-US" sz="1600" dirty="0"/>
                <a:t>金融</a:t>
              </a:r>
              <a:r>
                <a:rPr lang="zh-TW" altLang="zh-TW" sz="1600" dirty="0"/>
                <a:t>商業和文化中心樞紐，</a:t>
              </a:r>
              <a:r>
                <a:rPr lang="zh-TW" altLang="en-US" sz="1600" dirty="0"/>
                <a:t>生活機能良好</a:t>
              </a:r>
              <a:r>
                <a:rPr lang="zh-TW" altLang="en-US" sz="1600" dirty="0">
                  <a:latin typeface="新細明體"/>
                  <a:cs typeface="新細明體"/>
                </a:rPr>
                <a:t>，</a:t>
              </a:r>
              <a:r>
                <a:rPr lang="zh-TW" altLang="zh-TW" sz="1600" dirty="0"/>
                <a:t>交通十分便利。</a:t>
              </a:r>
              <a:endParaRPr lang="en-US" sz="1600" b="1" i="0" dirty="0">
                <a:solidFill>
                  <a:srgbClr val="4D4D4D"/>
                </a:solidFill>
                <a:effectLst/>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4181" y="2578631"/>
              <a:ext cx="1345932" cy="1067374"/>
            </a:xfrm>
            <a:prstGeom prst="rect">
              <a:avLst/>
            </a:prstGeom>
          </p:spPr>
        </p:pic>
      </p:grpSp>
      <p:sp>
        <p:nvSpPr>
          <p:cNvPr id="23" name="Plus 22"/>
          <p:cNvSpPr/>
          <p:nvPr/>
        </p:nvSpPr>
        <p:spPr>
          <a:xfrm>
            <a:off x="7020272" y="2497460"/>
            <a:ext cx="263334" cy="310234"/>
          </a:xfrm>
          <a:prstGeom prst="mathPlus">
            <a:avLst/>
          </a:prstGeom>
          <a:solidFill>
            <a:schemeClr val="tx1">
              <a:lumMod val="65000"/>
              <a:lumOff val="3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sz="2000"/>
          </a:p>
        </p:txBody>
      </p:sp>
      <p:grpSp>
        <p:nvGrpSpPr>
          <p:cNvPr id="14" name="Group 17"/>
          <p:cNvGrpSpPr/>
          <p:nvPr/>
        </p:nvGrpSpPr>
        <p:grpSpPr>
          <a:xfrm>
            <a:off x="7168544" y="1921396"/>
            <a:ext cx="1944218" cy="2823605"/>
            <a:chOff x="9658515" y="2372129"/>
            <a:chExt cx="2592291" cy="3388329"/>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8739" t="58325" r="83405" b="28976"/>
            <a:stretch/>
          </p:blipFill>
          <p:spPr>
            <a:xfrm>
              <a:off x="9946551" y="2372129"/>
              <a:ext cx="1678690" cy="1582763"/>
            </a:xfrm>
            <a:prstGeom prst="rect">
              <a:avLst/>
            </a:prstGeom>
            <a:noFill/>
          </p:spPr>
        </p:pic>
        <p:sp>
          <p:nvSpPr>
            <p:cNvPr id="27" name="Rectangle 26"/>
            <p:cNvSpPr/>
            <p:nvPr/>
          </p:nvSpPr>
          <p:spPr>
            <a:xfrm>
              <a:off x="9658515" y="4172330"/>
              <a:ext cx="2592291" cy="1588128"/>
            </a:xfrm>
            <a:prstGeom prst="rect">
              <a:avLst/>
            </a:prstGeom>
          </p:spPr>
          <p:txBody>
            <a:bodyPr wrap="square">
              <a:spAutoFit/>
            </a:bodyPr>
            <a:lstStyle/>
            <a:p>
              <a:pPr algn="ctr" fontAlgn="base"/>
              <a:r>
                <a:rPr lang="zh-TW" altLang="en-US" sz="1600" b="1" i="0" dirty="0">
                  <a:solidFill>
                    <a:srgbClr val="4D4D4D"/>
                  </a:solidFill>
                  <a:effectLst/>
                  <a:latin typeface="新細明體"/>
                  <a:ea typeface="新細明體"/>
                  <a:cs typeface="新細明體"/>
                </a:rPr>
                <a:t>提供最符合就業市場需求的創新課程</a:t>
              </a:r>
              <a:r>
                <a:rPr lang="zh-TW" altLang="en-US" sz="1600" b="1" dirty="0">
                  <a:solidFill>
                    <a:srgbClr val="4D4D4D"/>
                  </a:solidFill>
                  <a:latin typeface="新細明體"/>
                  <a:ea typeface="新細明體"/>
                  <a:cs typeface="新細明體"/>
                </a:rPr>
                <a:t>安排</a:t>
              </a:r>
              <a:r>
                <a:rPr lang="zh-TW" altLang="en-US" sz="1600" b="1" i="0" dirty="0">
                  <a:solidFill>
                    <a:srgbClr val="4D4D4D"/>
                  </a:solidFill>
                  <a:effectLst/>
                  <a:latin typeface="新細明體"/>
                  <a:ea typeface="新細明體"/>
                  <a:cs typeface="新細明體"/>
                </a:rPr>
                <a:t>，讓學生能夠為職場上所需的技能做好準備。</a:t>
              </a:r>
              <a:endParaRPr lang="en-US" sz="1600" b="1" i="0" dirty="0">
                <a:solidFill>
                  <a:srgbClr val="4D4D4D"/>
                </a:solidFill>
                <a:effectLst/>
                <a:latin typeface="新細明體"/>
                <a:ea typeface="新細明體"/>
                <a:cs typeface="新細明體"/>
              </a:endParaRPr>
            </a:p>
          </p:txBody>
        </p:sp>
      </p:grpSp>
      <p:grpSp>
        <p:nvGrpSpPr>
          <p:cNvPr id="28" name="Group 14">
            <a:extLst>
              <a:ext uri="{FF2B5EF4-FFF2-40B4-BE49-F238E27FC236}">
                <a16:creationId xmlns:a16="http://schemas.microsoft.com/office/drawing/2014/main" id="{6F9CB816-DD32-2C47-90C3-1474F735F1C3}"/>
              </a:ext>
            </a:extLst>
          </p:cNvPr>
          <p:cNvGrpSpPr/>
          <p:nvPr/>
        </p:nvGrpSpPr>
        <p:grpSpPr>
          <a:xfrm rot="10800000">
            <a:off x="395536" y="1117308"/>
            <a:ext cx="8103844" cy="60009"/>
            <a:chOff x="0" y="1117988"/>
            <a:chExt cx="12201098" cy="109182"/>
          </a:xfrm>
        </p:grpSpPr>
        <p:sp>
          <p:nvSpPr>
            <p:cNvPr id="32"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303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圖片1.jpg"/>
          <p:cNvPicPr>
            <a:picLocks noChangeAspect="1"/>
          </p:cNvPicPr>
          <p:nvPr/>
        </p:nvPicPr>
        <p:blipFill>
          <a:blip r:embed="rId2" cstate="print"/>
          <a:stretch>
            <a:fillRect/>
          </a:stretch>
        </p:blipFill>
        <p:spPr>
          <a:xfrm>
            <a:off x="0" y="-94828"/>
            <a:ext cx="9144000" cy="5809828"/>
          </a:xfrm>
          <a:prstGeom prst="rect">
            <a:avLst/>
          </a:prstGeom>
        </p:spPr>
      </p:pic>
      <p:sp>
        <p:nvSpPr>
          <p:cNvPr id="6" name="Content Placeholder 2"/>
          <p:cNvSpPr>
            <a:spLocks noGrp="1"/>
          </p:cNvSpPr>
          <p:nvPr>
            <p:ph idx="1"/>
          </p:nvPr>
        </p:nvSpPr>
        <p:spPr>
          <a:xfrm>
            <a:off x="539552" y="1201316"/>
            <a:ext cx="7920880" cy="1872208"/>
          </a:xfrm>
        </p:spPr>
        <p:txBody>
          <a:bodyPr numCol="2">
            <a:noAutofit/>
          </a:bodyPr>
          <a:lstStyle/>
          <a:p>
            <a:pPr marL="174625" indent="-174625">
              <a:spcAft>
                <a:spcPts val="600"/>
              </a:spcAft>
              <a:buClr>
                <a:srgbClr val="C00000"/>
              </a:buClr>
            </a:pPr>
            <a:r>
              <a:rPr lang="zh-TW" altLang="en-US" sz="1400" b="1" dirty="0"/>
              <a:t>專業的商學院，只做我們最擅長的事！</a:t>
            </a:r>
            <a:endParaRPr lang="en-US" altLang="zh-TW" sz="1400" b="1" dirty="0"/>
          </a:p>
          <a:p>
            <a:pPr marL="174625" indent="-174625">
              <a:spcAft>
                <a:spcPts val="600"/>
              </a:spcAft>
              <a:buClr>
                <a:srgbClr val="C00000"/>
              </a:buClr>
            </a:pPr>
            <a:r>
              <a:rPr lang="zh-TW" altLang="en-US" sz="1400" b="1" dirty="0"/>
              <a:t>以就業為導向</a:t>
            </a:r>
            <a:r>
              <a:rPr lang="zh-TW" altLang="en-US" sz="1400" dirty="0"/>
              <a:t>，聘請業界專家授課，</a:t>
            </a:r>
            <a:br>
              <a:rPr lang="en-US" altLang="zh-TW" sz="1400" dirty="0"/>
            </a:br>
            <a:r>
              <a:rPr lang="zh-TW" altLang="en-US" sz="1400" dirty="0"/>
              <a:t>建構完整的專案實作經驗課程，著重</a:t>
            </a:r>
            <a:br>
              <a:rPr lang="en-US" altLang="zh-TW" sz="1400" dirty="0"/>
            </a:br>
            <a:r>
              <a:rPr lang="zh-TW" altLang="en-US" sz="1400" dirty="0"/>
              <a:t>於時下產業人才需求和職場的實踐能力</a:t>
            </a:r>
            <a:endParaRPr lang="en-US" altLang="zh-TW" sz="1400" dirty="0"/>
          </a:p>
          <a:p>
            <a:pPr marL="174625" indent="-174625">
              <a:spcAft>
                <a:spcPts val="600"/>
              </a:spcAft>
              <a:buClr>
                <a:srgbClr val="C00000"/>
              </a:buClr>
            </a:pPr>
            <a:r>
              <a:rPr lang="zh-TW" altLang="en-US" sz="1400" dirty="0"/>
              <a:t>小班制</a:t>
            </a:r>
            <a:r>
              <a:rPr lang="en-US" altLang="zh-TW" sz="1400" dirty="0"/>
              <a:t>10~15</a:t>
            </a:r>
            <a:r>
              <a:rPr lang="zh-TW" altLang="en-US" sz="1400" dirty="0"/>
              <a:t>人</a:t>
            </a:r>
            <a:endParaRPr lang="en-US" altLang="zh-TW" sz="1400" dirty="0"/>
          </a:p>
          <a:p>
            <a:pPr marL="174625" indent="-174625">
              <a:spcAft>
                <a:spcPts val="600"/>
              </a:spcAft>
              <a:buClr>
                <a:srgbClr val="C00000"/>
              </a:buClr>
            </a:pPr>
            <a:r>
              <a:rPr lang="zh-TW" altLang="en-US" sz="1400" b="1" dirty="0"/>
              <a:t>多倫多市中心的全新校區</a:t>
            </a:r>
            <a:r>
              <a:rPr lang="zh-TW" altLang="en-US" sz="1400" dirty="0"/>
              <a:t>和最新穎的硬體設備</a:t>
            </a:r>
            <a:endParaRPr lang="en-US" altLang="zh-TW" sz="1400" dirty="0"/>
          </a:p>
          <a:p>
            <a:pPr marL="174625" indent="-174625">
              <a:spcAft>
                <a:spcPts val="600"/>
              </a:spcAft>
              <a:buClr>
                <a:srgbClr val="C00000"/>
              </a:buClr>
            </a:pPr>
            <a:endParaRPr lang="en-US" altLang="zh-TW" sz="1400" dirty="0"/>
          </a:p>
          <a:p>
            <a:pPr marL="174625" indent="-174625">
              <a:spcAft>
                <a:spcPts val="600"/>
              </a:spcAft>
              <a:buClr>
                <a:srgbClr val="C00000"/>
              </a:buClr>
            </a:pPr>
            <a:endParaRPr lang="en-US" altLang="zh-TW" sz="1400" dirty="0"/>
          </a:p>
          <a:p>
            <a:pPr marL="174625" indent="-174625">
              <a:spcAft>
                <a:spcPts val="600"/>
              </a:spcAft>
              <a:buClr>
                <a:srgbClr val="C00000"/>
              </a:buClr>
            </a:pPr>
            <a:endParaRPr lang="en-US" altLang="zh-TW" sz="1400" dirty="0"/>
          </a:p>
          <a:p>
            <a:pPr marL="174625" indent="-174625">
              <a:spcAft>
                <a:spcPts val="600"/>
              </a:spcAft>
              <a:buClr>
                <a:srgbClr val="C00000"/>
              </a:buClr>
            </a:pPr>
            <a:r>
              <a:rPr lang="zh-TW" altLang="en-US" sz="1400" dirty="0"/>
              <a:t>提供有價值且與所學相關的企業訓練 </a:t>
            </a:r>
            <a:r>
              <a:rPr lang="en-US" altLang="zh-TW" sz="1400" dirty="0"/>
              <a:t>100%</a:t>
            </a:r>
          </a:p>
          <a:p>
            <a:pPr marL="174625" indent="-174625">
              <a:spcAft>
                <a:spcPts val="600"/>
              </a:spcAft>
              <a:buClr>
                <a:srgbClr val="C00000"/>
              </a:buClr>
            </a:pPr>
            <a:r>
              <a:rPr lang="zh-TW" altLang="en-US" sz="1400" b="1" dirty="0">
                <a:latin typeface="新細明體"/>
                <a:ea typeface="新細明體"/>
                <a:cs typeface="新細明體"/>
              </a:rPr>
              <a:t>多元文化</a:t>
            </a:r>
            <a:r>
              <a:rPr lang="zh-TW" altLang="en-US" sz="1400" dirty="0">
                <a:latin typeface="新細明體"/>
                <a:ea typeface="新細明體"/>
                <a:cs typeface="新細明體"/>
              </a:rPr>
              <a:t>：</a:t>
            </a:r>
            <a:br>
              <a:rPr lang="en-US" altLang="zh-TW" sz="1400" dirty="0">
                <a:latin typeface="新細明體"/>
                <a:ea typeface="新細明體"/>
                <a:cs typeface="新細明體"/>
              </a:rPr>
            </a:br>
            <a:r>
              <a:rPr lang="zh-TW" altLang="en-US" sz="1400" dirty="0">
                <a:latin typeface="新細明體"/>
                <a:ea typeface="新細明體"/>
                <a:cs typeface="新細明體"/>
              </a:rPr>
              <a:t>多倫多商業學院有六百位學員，</a:t>
            </a:r>
            <a:br>
              <a:rPr lang="en-US" altLang="zh-TW" sz="1400" dirty="0">
                <a:latin typeface="新細明體"/>
                <a:ea typeface="新細明體"/>
                <a:cs typeface="新細明體"/>
              </a:rPr>
            </a:br>
            <a:r>
              <a:rPr lang="zh-TW" altLang="en-US" sz="1400" dirty="0">
                <a:latin typeface="新細明體"/>
                <a:ea typeface="新細明體"/>
                <a:cs typeface="新細明體"/>
              </a:rPr>
              <a:t>分別來自五十多個不同國家的文化背景。</a:t>
            </a:r>
            <a:br>
              <a:rPr lang="en-US" altLang="zh-TW" sz="1400" dirty="0">
                <a:latin typeface="新細明體"/>
                <a:ea typeface="新細明體"/>
                <a:cs typeface="新細明體"/>
              </a:rPr>
            </a:br>
            <a:r>
              <a:rPr lang="zh-TW" altLang="en-US" sz="1400" dirty="0">
                <a:latin typeface="新細明體"/>
                <a:ea typeface="新細明體"/>
                <a:cs typeface="新細明體"/>
              </a:rPr>
              <a:t>學員將有機會進行文化交流，擴展國際視野！</a:t>
            </a:r>
            <a:endParaRPr lang="en-US" sz="1400" dirty="0">
              <a:latin typeface="新細明體"/>
              <a:ea typeface="新細明體"/>
              <a:cs typeface="新細明體"/>
            </a:endParaRPr>
          </a:p>
          <a:p>
            <a:pPr marL="174625" indent="-174625">
              <a:spcAft>
                <a:spcPts val="600"/>
              </a:spcAft>
              <a:buClr>
                <a:srgbClr val="C00000"/>
              </a:buClr>
            </a:pPr>
            <a:r>
              <a:rPr lang="zh-TW" altLang="en-US" sz="1400" dirty="0"/>
              <a:t>專人</a:t>
            </a:r>
            <a:r>
              <a:rPr lang="en-US" altLang="zh-TW" sz="1400" dirty="0"/>
              <a:t>(activity</a:t>
            </a:r>
            <a:r>
              <a:rPr lang="zh-TW" altLang="en-US" sz="1400" dirty="0"/>
              <a:t> </a:t>
            </a:r>
            <a:r>
              <a:rPr lang="en-US" altLang="zh-TW" sz="1400" dirty="0"/>
              <a:t>coordinator)</a:t>
            </a:r>
            <a:r>
              <a:rPr lang="zh-TW" altLang="en-US" sz="1400" dirty="0"/>
              <a:t> 負責學生舉辦課外活動，促進學生之間的交流</a:t>
            </a:r>
            <a:endParaRPr lang="en-US" altLang="zh-TW" sz="1400" dirty="0"/>
          </a:p>
          <a:p>
            <a:pPr marL="174625" indent="-174625">
              <a:spcAft>
                <a:spcPts val="600"/>
              </a:spcAft>
              <a:buClr>
                <a:srgbClr val="C00000"/>
              </a:buClr>
            </a:pPr>
            <a:endParaRPr lang="en-US" altLang="zh-TW" sz="1400" dirty="0"/>
          </a:p>
          <a:p>
            <a:pPr marL="174625" indent="-174625">
              <a:spcAft>
                <a:spcPts val="600"/>
              </a:spcAft>
              <a:buClr>
                <a:srgbClr val="C00000"/>
              </a:buClr>
            </a:pPr>
            <a:endParaRPr lang="en-US" altLang="zh-TW" sz="1400" dirty="0"/>
          </a:p>
        </p:txBody>
      </p:sp>
      <p:pic>
        <p:nvPicPr>
          <p:cNvPr id="2" name="Picture 1" descr="Photo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145532"/>
            <a:ext cx="3571592" cy="2016224"/>
          </a:xfrm>
          <a:prstGeom prst="rect">
            <a:avLst/>
          </a:prstGeom>
        </p:spPr>
      </p:pic>
      <p:grpSp>
        <p:nvGrpSpPr>
          <p:cNvPr id="11" name="Group 14">
            <a:extLst>
              <a:ext uri="{FF2B5EF4-FFF2-40B4-BE49-F238E27FC236}">
                <a16:creationId xmlns:a16="http://schemas.microsoft.com/office/drawing/2014/main" id="{6F9CB816-DD32-2C47-90C3-1474F735F1C3}"/>
              </a:ext>
            </a:extLst>
          </p:cNvPr>
          <p:cNvGrpSpPr/>
          <p:nvPr/>
        </p:nvGrpSpPr>
        <p:grpSpPr>
          <a:xfrm rot="10800000">
            <a:off x="395536" y="1117308"/>
            <a:ext cx="8103844" cy="60009"/>
            <a:chOff x="0" y="1117988"/>
            <a:chExt cx="12201098" cy="109182"/>
          </a:xfrm>
        </p:grpSpPr>
        <p:sp>
          <p:nvSpPr>
            <p:cNvPr id="14" name="Rectangle 15">
              <a:extLst>
                <a:ext uri="{FF2B5EF4-FFF2-40B4-BE49-F238E27FC236}">
                  <a16:creationId xmlns:a16="http://schemas.microsoft.com/office/drawing/2014/main" id="{6C453D9B-6CDF-0A49-AEDD-FC687227B269}"/>
                </a:ext>
              </a:extLst>
            </p:cNvPr>
            <p:cNvSpPr/>
            <p:nvPr/>
          </p:nvSpPr>
          <p:spPr>
            <a:xfrm>
              <a:off x="3179928" y="1117988"/>
              <a:ext cx="9021170" cy="109182"/>
            </a:xfrm>
            <a:prstGeom prst="rect">
              <a:avLst/>
            </a:prstGeom>
            <a:solidFill>
              <a:srgbClr val="05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ectangle 16">
              <a:extLst>
                <a:ext uri="{FF2B5EF4-FFF2-40B4-BE49-F238E27FC236}">
                  <a16:creationId xmlns:a16="http://schemas.microsoft.com/office/drawing/2014/main" id="{976D6315-EB81-3A4D-B767-3C9F32F6674A}"/>
                </a:ext>
              </a:extLst>
            </p:cNvPr>
            <p:cNvSpPr/>
            <p:nvPr/>
          </p:nvSpPr>
          <p:spPr>
            <a:xfrm>
              <a:off x="0" y="1117988"/>
              <a:ext cx="9021170" cy="109182"/>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12" name="Picture 11">
            <a:extLst>
              <a:ext uri="{FF2B5EF4-FFF2-40B4-BE49-F238E27FC236}">
                <a16:creationId xmlns:a16="http://schemas.microsoft.com/office/drawing/2014/main" id="{37EFFB2F-A83A-8B4B-A112-BD7F7D6C11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52"/>
          <a:stretch/>
        </p:blipFill>
        <p:spPr>
          <a:xfrm>
            <a:off x="5004048" y="3217540"/>
            <a:ext cx="2540495" cy="2086963"/>
          </a:xfrm>
          <a:prstGeom prst="rect">
            <a:avLst/>
          </a:prstGeom>
        </p:spPr>
      </p:pic>
      <p:sp>
        <p:nvSpPr>
          <p:cNvPr id="10" name="TextBox 9"/>
          <p:cNvSpPr txBox="1"/>
          <p:nvPr/>
        </p:nvSpPr>
        <p:spPr>
          <a:xfrm>
            <a:off x="3419872" y="390064"/>
            <a:ext cx="3672408" cy="523220"/>
          </a:xfrm>
          <a:prstGeom prst="rect">
            <a:avLst/>
          </a:prstGeom>
          <a:noFill/>
        </p:spPr>
        <p:txBody>
          <a:bodyPr wrap="square" rtlCol="0">
            <a:spAutoFit/>
          </a:bodyPr>
          <a:lstStyle/>
          <a:p>
            <a:r>
              <a:rPr lang="zh-TW" altLang="en-US" sz="2800" b="1" dirty="0"/>
              <a:t>學院特色</a:t>
            </a:r>
            <a:endParaRPr lang="en-US" sz="2800" b="1" dirty="0"/>
          </a:p>
        </p:txBody>
      </p:sp>
    </p:spTree>
    <p:extLst>
      <p:ext uri="{BB962C8B-B14F-4D97-AF65-F5344CB8AC3E}">
        <p14:creationId xmlns:p14="http://schemas.microsoft.com/office/powerpoint/2010/main" val="9377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圖片1.jpg"/>
          <p:cNvPicPr>
            <a:picLocks noChangeAspect="1"/>
          </p:cNvPicPr>
          <p:nvPr/>
        </p:nvPicPr>
        <p:blipFill>
          <a:blip r:embed="rId2" cstate="print"/>
          <a:stretch>
            <a:fillRect/>
          </a:stretch>
        </p:blipFill>
        <p:spPr>
          <a:xfrm>
            <a:off x="3" y="49188"/>
            <a:ext cx="9143998" cy="5715000"/>
          </a:xfrm>
          <a:prstGeom prst="rect">
            <a:avLst/>
          </a:prstGeom>
        </p:spPr>
      </p:pic>
      <p:pic>
        <p:nvPicPr>
          <p:cNvPr id="4" name="Content Placeholder 3" descr="mapa-metro-toronto.gif"/>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1" t="-1056" r="-141" b="986"/>
          <a:stretch/>
        </p:blipFill>
        <p:spPr>
          <a:xfrm>
            <a:off x="683568" y="913284"/>
            <a:ext cx="7848872" cy="4657700"/>
          </a:xfrm>
        </p:spPr>
      </p:pic>
      <p:sp>
        <p:nvSpPr>
          <p:cNvPr id="5" name="Title 1"/>
          <p:cNvSpPr txBox="1">
            <a:spLocks/>
          </p:cNvSpPr>
          <p:nvPr/>
        </p:nvSpPr>
        <p:spPr>
          <a:xfrm>
            <a:off x="2123728" y="265212"/>
            <a:ext cx="5328592" cy="792088"/>
          </a:xfrm>
          <a:prstGeom prst="rect">
            <a:avLst/>
          </a:prstGeom>
          <a:solidFill>
            <a:srgbClr val="800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TW" b="1" dirty="0">
                <a:solidFill>
                  <a:schemeClr val="bg1"/>
                </a:solidFill>
                <a:latin typeface="Andale Mono"/>
                <a:cs typeface="Andale Mono"/>
              </a:rPr>
              <a:t>TORONTO</a:t>
            </a:r>
            <a:r>
              <a:rPr lang="zh-TW" altLang="en-US" b="1" dirty="0">
                <a:solidFill>
                  <a:schemeClr val="bg1"/>
                </a:solidFill>
                <a:latin typeface="Andale Mono"/>
                <a:cs typeface="Andale Mono"/>
              </a:rPr>
              <a:t> </a:t>
            </a:r>
            <a:r>
              <a:rPr lang="en-US" altLang="zh-TW" b="1" dirty="0">
                <a:solidFill>
                  <a:schemeClr val="bg1"/>
                </a:solidFill>
                <a:latin typeface="Andale Mono"/>
                <a:cs typeface="Andale Mono"/>
              </a:rPr>
              <a:t>SUBWAY</a:t>
            </a:r>
            <a:endParaRPr lang="en-US" b="1" dirty="0">
              <a:solidFill>
                <a:schemeClr val="bg1"/>
              </a:solidFill>
              <a:latin typeface="Andale Mono"/>
              <a:cs typeface="Andale Mono"/>
            </a:endParaRPr>
          </a:p>
        </p:txBody>
      </p:sp>
      <p:cxnSp>
        <p:nvCxnSpPr>
          <p:cNvPr id="13" name="Straight Arrow Connector 12">
            <a:extLst>
              <a:ext uri="{FF2B5EF4-FFF2-40B4-BE49-F238E27FC236}">
                <a16:creationId xmlns:a16="http://schemas.microsoft.com/office/drawing/2014/main" id="{B44229BC-3F69-4DEC-94CE-79859FD1209E}"/>
              </a:ext>
            </a:extLst>
          </p:cNvPr>
          <p:cNvCxnSpPr>
            <a:cxnSpLocks/>
            <a:stCxn id="16" idx="1"/>
          </p:cNvCxnSpPr>
          <p:nvPr/>
        </p:nvCxnSpPr>
        <p:spPr>
          <a:xfrm flipH="1" flipV="1">
            <a:off x="5004048" y="4441676"/>
            <a:ext cx="360040" cy="1126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604B3A2B-5B04-4D5F-950A-A12E82C4AEB2}"/>
              </a:ext>
            </a:extLst>
          </p:cNvPr>
          <p:cNvSpPr txBox="1"/>
          <p:nvPr/>
        </p:nvSpPr>
        <p:spPr>
          <a:xfrm>
            <a:off x="5364088" y="4369668"/>
            <a:ext cx="1656184" cy="369332"/>
          </a:xfrm>
          <a:prstGeom prst="rect">
            <a:avLst/>
          </a:prstGeom>
          <a:noFill/>
        </p:spPr>
        <p:txBody>
          <a:bodyPr wrap="square" rtlCol="0">
            <a:spAutoFit/>
          </a:bodyPr>
          <a:lstStyle/>
          <a:p>
            <a:r>
              <a:rPr lang="en-US" dirty="0">
                <a:solidFill>
                  <a:srgbClr val="C00000"/>
                </a:solidFill>
              </a:rPr>
              <a:t>WE ARE HERE</a:t>
            </a:r>
          </a:p>
        </p:txBody>
      </p:sp>
    </p:spTree>
    <p:extLst>
      <p:ext uri="{BB962C8B-B14F-4D97-AF65-F5344CB8AC3E}">
        <p14:creationId xmlns:p14="http://schemas.microsoft.com/office/powerpoint/2010/main" val="130055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3" b="1"/>
          <a:stretch/>
        </p:blipFill>
        <p:spPr>
          <a:xfrm>
            <a:off x="-36512" y="373717"/>
            <a:ext cx="9144000" cy="5040560"/>
          </a:xfrm>
          <a:prstGeom prst="rect">
            <a:avLst/>
          </a:prstGeom>
        </p:spPr>
      </p:pic>
      <p:sp>
        <p:nvSpPr>
          <p:cNvPr id="2" name="Title 1"/>
          <p:cNvSpPr>
            <a:spLocks noGrp="1"/>
          </p:cNvSpPr>
          <p:nvPr>
            <p:ph type="title"/>
          </p:nvPr>
        </p:nvSpPr>
        <p:spPr>
          <a:xfrm>
            <a:off x="323528" y="121196"/>
            <a:ext cx="8229600" cy="952500"/>
          </a:xfrm>
        </p:spPr>
        <p:txBody>
          <a:bodyPr/>
          <a:lstStyle/>
          <a:p>
            <a:r>
              <a:rPr lang="en-US" altLang="zh-TW" dirty="0"/>
              <a:t>Nationality</a:t>
            </a:r>
            <a:r>
              <a:rPr lang="zh-TW" altLang="en-US" dirty="0"/>
              <a:t> </a:t>
            </a:r>
            <a:r>
              <a:rPr lang="en-US" altLang="zh-TW" dirty="0"/>
              <a:t>mix</a:t>
            </a:r>
            <a:endParaRPr lang="en-US" dirty="0"/>
          </a:p>
        </p:txBody>
      </p:sp>
    </p:spTree>
    <p:extLst>
      <p:ext uri="{BB962C8B-B14F-4D97-AF65-F5344CB8AC3E}">
        <p14:creationId xmlns:p14="http://schemas.microsoft.com/office/powerpoint/2010/main" val="3093693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41014</TotalTime>
  <Words>6127</Words>
  <Application>Microsoft Office PowerPoint</Application>
  <PresentationFormat>On-screen Show (16:10)</PresentationFormat>
  <Paragraphs>424</Paragraphs>
  <Slides>36</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1</vt:i4>
      </vt:variant>
      <vt:variant>
        <vt:lpstr>Slide Titles</vt:lpstr>
      </vt:variant>
      <vt:variant>
        <vt:i4>36</vt:i4>
      </vt:variant>
    </vt:vector>
  </HeadingPairs>
  <TitlesOfParts>
    <vt:vector size="47" baseType="lpstr">
      <vt:lpstr>Adobe Caslon Pro</vt:lpstr>
      <vt:lpstr>Andale Mono</vt:lpstr>
      <vt:lpstr>Calibri </vt:lpstr>
      <vt:lpstr>Lucida Grande CY</vt:lpstr>
      <vt:lpstr>新細明體</vt:lpstr>
      <vt:lpstr>华文细黑</vt:lpstr>
      <vt:lpstr>Arial</vt:lpstr>
      <vt:lpstr>Calibri</vt:lpstr>
      <vt:lpstr>Verdana</vt:lpstr>
      <vt:lpstr>Office Theme</vt:lpstr>
      <vt:lpstr>file:///\\localhost\Users\Dorie\Desktop\TSoM%20intro\Macintosh%20HD:Users:Dorie:Documents:Microsoft%20User%20Data:Office%202011%20AutoRecovery:Workbook1%20(version%201).xlsb!Sheet3!R1C1:R14C4</vt:lpstr>
      <vt:lpstr>PowerPoint Presentation</vt:lpstr>
      <vt:lpstr>PowerPoint Presentation</vt:lpstr>
      <vt:lpstr>PowerPoint Presentation</vt:lpstr>
      <vt:lpstr>PowerPoint Presentation</vt:lpstr>
      <vt:lpstr>合法註冊</vt:lpstr>
      <vt:lpstr>PowerPoint Presentation</vt:lpstr>
      <vt:lpstr>PowerPoint Presentation</vt:lpstr>
      <vt:lpstr>PowerPoint Presentation</vt:lpstr>
      <vt:lpstr>Nationality 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ACCA英國特許公認會計師公會</vt:lpstr>
      <vt:lpstr>PowerPoint Presentation</vt:lpstr>
      <vt:lpstr>PowerPoint Presentation</vt:lpstr>
      <vt:lpstr>聽聽學生怎麼說？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無限使用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All Users</dc:creator>
  <cp:lastModifiedBy>Dorie Chang</cp:lastModifiedBy>
  <cp:revision>105</cp:revision>
  <dcterms:created xsi:type="dcterms:W3CDTF">2019-09-27T06:11:45Z</dcterms:created>
  <dcterms:modified xsi:type="dcterms:W3CDTF">2019-12-11T04:29:33Z</dcterms:modified>
</cp:coreProperties>
</file>